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p:sp>
        <p:nvSpPr>
          <p:cNvPr id="6" name="圆角矩形 5"/>
          <p:cNvSpPr/>
          <p:nvPr/>
        </p:nvSpPr>
        <p:spPr>
          <a:xfrm>
            <a:off x="1766570" y="1589405"/>
            <a:ext cx="9068435" cy="2642870"/>
          </a:xfrm>
          <a:prstGeom prst="roundRect">
            <a:avLst/>
          </a:prstGeom>
          <a:solidFill>
            <a:schemeClr val="accent1">
              <a:alpha val="25000"/>
            </a:schemeClr>
          </a:solidFill>
          <a:ln w="28575" cmpd="sng">
            <a:solidFill>
              <a:schemeClr val="accent1">
                <a:lumMod val="20000"/>
                <a:lumOff val="80000"/>
                <a:alpha val="72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ctrTitle"/>
          </p:nvPr>
        </p:nvSpPr>
        <p:spPr>
          <a:xfrm>
            <a:off x="1524000" y="1122680"/>
            <a:ext cx="9779000" cy="2987675"/>
          </a:xfrm>
        </p:spPr>
        <p:txBody>
          <a:bodyPr/>
          <a:p>
            <a:pPr>
              <a:lnSpc>
                <a:spcPct val="130000"/>
              </a:lnSpc>
            </a:pPr>
            <a:r>
              <a:rPr lang="zh-CN" altLang="en-US">
                <a:solidFill>
                  <a:schemeClr val="bg1"/>
                </a:solidFill>
                <a:latin typeface="方正小标宋简体" panose="02010601030101010101" charset="-122"/>
                <a:ea typeface="方正小标宋简体" panose="02010601030101010101" charset="-122"/>
                <a:cs typeface="方正小标宋简体" panose="02010601030101010101" charset="-122"/>
              </a:rPr>
              <a:t>乡村工匠专业送评材料</a:t>
            </a:r>
            <a:br>
              <a:rPr lang="zh-CN" altLang="en-US">
                <a:solidFill>
                  <a:schemeClr val="bg1"/>
                </a:solidFill>
                <a:latin typeface="方正小标宋简体" panose="02010601030101010101" charset="-122"/>
                <a:ea typeface="方正小标宋简体" panose="02010601030101010101" charset="-122"/>
                <a:cs typeface="方正小标宋简体" panose="02010601030101010101" charset="-122"/>
              </a:rPr>
            </a:br>
            <a:r>
              <a:rPr lang="zh-CN" altLang="en-US">
                <a:solidFill>
                  <a:schemeClr val="bg1"/>
                </a:solidFill>
                <a:latin typeface="方正小标宋简体" panose="02010601030101010101" charset="-122"/>
                <a:ea typeface="方正小标宋简体" panose="02010601030101010101" charset="-122"/>
                <a:cs typeface="方正小标宋简体" panose="02010601030101010101" charset="-122"/>
              </a:rPr>
              <a:t>填写须知</a:t>
            </a:r>
            <a:endParaRPr lang="zh-CN" altLang="en-US">
              <a:solidFill>
                <a:schemeClr val="bg1"/>
              </a:solidFill>
              <a:latin typeface="方正小标宋简体" panose="02010601030101010101" charset="-122"/>
              <a:ea typeface="方正小标宋简体" panose="02010601030101010101" charset="-122"/>
              <a:cs typeface="方正小标宋简体" panose="02010601030101010101"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6668770" y="203835"/>
            <a:ext cx="4697730" cy="1500505"/>
          </a:xfrm>
          <a:prstGeom prst="rect">
            <a:avLst/>
          </a:prstGeom>
        </p:spPr>
      </p:pic>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849630" y="2393315"/>
            <a:ext cx="5473065" cy="681355"/>
          </a:xfrm>
          <a:prstGeom prst="rect">
            <a:avLst/>
          </a:prstGeom>
          <a:noFill/>
        </p:spPr>
        <p:txBody>
          <a:bodyPr wrap="square" rtlCol="0" anchor="t">
            <a:spAutoFit/>
          </a:bodyPr>
          <a:p>
            <a:pPr algn="just">
              <a:lnSpc>
                <a:spcPct val="120000"/>
              </a:lnSpc>
            </a:pP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注意：对评委会评审通过人员的评审结论应</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填写其专业与职称名称</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7" name="文本框 16"/>
          <p:cNvSpPr txBox="1"/>
          <p:nvPr/>
        </p:nvSpPr>
        <p:spPr>
          <a:xfrm>
            <a:off x="7670165" y="702945"/>
            <a:ext cx="1358265" cy="294005"/>
          </a:xfrm>
          <a:prstGeom prst="rect">
            <a:avLst/>
          </a:prstGeom>
          <a:noFill/>
          <a:ln w="9525">
            <a:noFill/>
          </a:ln>
        </p:spPr>
        <p:txBody>
          <a:bodyPr wrap="square">
            <a:spAutoFit/>
          </a:bodyPr>
          <a:p>
            <a:pPr indent="0" algn="dist">
              <a:lnSpc>
                <a:spcPct val="110000"/>
              </a:lnSpc>
            </a:pPr>
            <a:r>
              <a:rPr lang="zh-CN" altLang="en-US" sz="1200" b="1">
                <a:solidFill>
                  <a:srgbClr val="C00000"/>
                </a:solidFill>
                <a:cs typeface="楷体_GB2312" charset="0"/>
              </a:rPr>
              <a:t>同意推荐评审</a:t>
            </a:r>
            <a:endParaRPr lang="zh-CN" altLang="en-US" sz="1200" b="1">
              <a:solidFill>
                <a:srgbClr val="C00000"/>
              </a:solidFill>
              <a:cs typeface="楷体_GB2312" charset="0"/>
            </a:endParaRPr>
          </a:p>
        </p:txBody>
      </p:sp>
      <p:sp>
        <p:nvSpPr>
          <p:cNvPr id="18" name="椭圆 17"/>
          <p:cNvSpPr/>
          <p:nvPr/>
        </p:nvSpPr>
        <p:spPr>
          <a:xfrm>
            <a:off x="9737090" y="996950"/>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8" name="图片 7"/>
          <p:cNvPicPr>
            <a:picLocks noChangeAspect="1"/>
          </p:cNvPicPr>
          <p:nvPr/>
        </p:nvPicPr>
        <p:blipFill>
          <a:blip r:embed="rId2"/>
          <a:stretch>
            <a:fillRect/>
          </a:stretch>
        </p:blipFill>
        <p:spPr>
          <a:xfrm>
            <a:off x="6668135" y="1701165"/>
            <a:ext cx="4697095" cy="4838065"/>
          </a:xfrm>
          <a:prstGeom prst="rect">
            <a:avLst/>
          </a:prstGeom>
        </p:spPr>
      </p:pic>
      <p:sp>
        <p:nvSpPr>
          <p:cNvPr id="9" name="文本框 8"/>
          <p:cNvSpPr txBox="1"/>
          <p:nvPr/>
        </p:nvSpPr>
        <p:spPr>
          <a:xfrm>
            <a:off x="7343775" y="2375535"/>
            <a:ext cx="3937635" cy="699135"/>
          </a:xfrm>
          <a:prstGeom prst="rect">
            <a:avLst/>
          </a:prstGeom>
          <a:noFill/>
          <a:ln w="9525">
            <a:noFill/>
          </a:ln>
        </p:spPr>
        <p:txBody>
          <a:bodyPr wrap="square">
            <a:spAutoFit/>
          </a:bodyPr>
          <a:p>
            <a:pPr indent="0">
              <a:lnSpc>
                <a:spcPct val="110000"/>
              </a:lnSpc>
            </a:pPr>
            <a:r>
              <a:rPr lang="en-US" altLang="zh-CN" sz="1200" b="1">
                <a:solidFill>
                  <a:srgbClr val="C00000"/>
                </a:solidFill>
                <a:cs typeface="楷体_GB2312" charset="0"/>
              </a:rPr>
              <a:t>         xx</a:t>
            </a:r>
            <a:r>
              <a:rPr lang="zh-CN" altLang="en-US" sz="1200" b="1">
                <a:solidFill>
                  <a:srgbClr val="C00000"/>
                </a:solidFill>
                <a:cs typeface="楷体_GB2312" charset="0"/>
              </a:rPr>
              <a:t>同志的任职资历、工作业绩等方面符合乡村工匠</a:t>
            </a:r>
            <a:r>
              <a:rPr lang="en-US" altLang="zh-CN" sz="1200" b="1">
                <a:solidFill>
                  <a:srgbClr val="C00000"/>
                </a:solidFill>
                <a:cs typeface="楷体_GB2312" charset="0"/>
              </a:rPr>
              <a:t>xx</a:t>
            </a:r>
            <a:r>
              <a:rPr lang="zh-CN" altLang="en-US" sz="1200" b="1">
                <a:solidFill>
                  <a:srgbClr val="C00000"/>
                </a:solidFill>
                <a:cs typeface="楷体_GB2312" charset="0"/>
              </a:rPr>
              <a:t>中级工程师资格。同意推荐其为乡村工匠生产应用种植技术专业工程师。</a:t>
            </a:r>
            <a:endParaRPr lang="zh-CN" altLang="en-US" sz="1200" b="1">
              <a:solidFill>
                <a:srgbClr val="C00000"/>
              </a:solidFill>
              <a:cs typeface="楷体_GB2312" charset="0"/>
            </a:endParaRPr>
          </a:p>
        </p:txBody>
      </p:sp>
      <p:sp>
        <p:nvSpPr>
          <p:cNvPr id="23" name="椭圆 22"/>
          <p:cNvSpPr/>
          <p:nvPr/>
        </p:nvSpPr>
        <p:spPr>
          <a:xfrm>
            <a:off x="10262235" y="5230495"/>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矩形 25"/>
          <p:cNvSpPr/>
          <p:nvPr/>
        </p:nvSpPr>
        <p:spPr>
          <a:xfrm>
            <a:off x="8358505" y="5494020"/>
            <a:ext cx="314325" cy="293370"/>
          </a:xfrm>
          <a:prstGeom prst="rect">
            <a:avLst/>
          </a:prstGeom>
          <a:noFill/>
          <a:ln w="1905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矩形 26"/>
          <p:cNvSpPr/>
          <p:nvPr/>
        </p:nvSpPr>
        <p:spPr>
          <a:xfrm>
            <a:off x="7176770" y="1689100"/>
            <a:ext cx="4188460" cy="226568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标题 29"/>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8325485" y="1672590"/>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3" name="文本框 2"/>
          <p:cNvSpPr txBox="1"/>
          <p:nvPr/>
        </p:nvSpPr>
        <p:spPr>
          <a:xfrm>
            <a:off x="7323455" y="3251835"/>
            <a:ext cx="899160" cy="306705"/>
          </a:xfrm>
          <a:prstGeom prst="rect">
            <a:avLst/>
          </a:prstGeom>
          <a:noFill/>
        </p:spPr>
        <p:txBody>
          <a:bodyPr wrap="none" rtlCol="0">
            <a:spAutoFit/>
          </a:bodyPr>
          <a:p>
            <a:r>
              <a:rPr lang="zh-CN" altLang="en-US" sz="1400" b="1">
                <a:solidFill>
                  <a:srgbClr val="C00000"/>
                </a:solidFill>
              </a:rPr>
              <a:t>种植技术</a:t>
            </a:r>
            <a:endParaRPr lang="zh-CN" altLang="en-US" sz="1400" b="1">
              <a:solidFill>
                <a:srgbClr val="C00000"/>
              </a:solidFill>
            </a:endParaRPr>
          </a:p>
        </p:txBody>
      </p:sp>
      <p:sp>
        <p:nvSpPr>
          <p:cNvPr id="10" name="文本框 9"/>
          <p:cNvSpPr txBox="1"/>
          <p:nvPr/>
        </p:nvSpPr>
        <p:spPr>
          <a:xfrm>
            <a:off x="9173845" y="3251835"/>
            <a:ext cx="899160" cy="306705"/>
          </a:xfrm>
          <a:prstGeom prst="rect">
            <a:avLst/>
          </a:prstGeom>
          <a:noFill/>
        </p:spPr>
        <p:txBody>
          <a:bodyPr wrap="square" rtlCol="0">
            <a:spAutoFit/>
          </a:bodyPr>
          <a:p>
            <a:r>
              <a:rPr lang="zh-CN" altLang="en-US" sz="1400" b="1">
                <a:solidFill>
                  <a:srgbClr val="C00000"/>
                </a:solidFill>
              </a:rPr>
              <a:t>王红</a:t>
            </a:r>
            <a:endParaRPr lang="zh-CN" altLang="en-US" sz="1400" b="1">
              <a:solidFill>
                <a:srgbClr val="C00000"/>
              </a:solidFill>
            </a:endParaRPr>
          </a:p>
        </p:txBody>
      </p:sp>
      <p:sp>
        <p:nvSpPr>
          <p:cNvPr id="11" name="文本框 10"/>
          <p:cNvSpPr txBox="1"/>
          <p:nvPr/>
        </p:nvSpPr>
        <p:spPr>
          <a:xfrm>
            <a:off x="10139680" y="1405255"/>
            <a:ext cx="1094105" cy="306705"/>
          </a:xfrm>
          <a:prstGeom prst="rect">
            <a:avLst/>
          </a:prstGeom>
          <a:noFill/>
        </p:spPr>
        <p:txBody>
          <a:bodyPr wrap="none" rtlCol="0">
            <a:spAutoFit/>
          </a:bodyPr>
          <a:p>
            <a:r>
              <a:rPr lang="en-US" altLang="zh-CN" sz="1400" b="1">
                <a:solidFill>
                  <a:srgbClr val="C00000"/>
                </a:solidFill>
              </a:rPr>
              <a:t>2021   11    1</a:t>
            </a:r>
            <a:endParaRPr lang="en-US" altLang="zh-CN" sz="1400" b="1">
              <a:solidFill>
                <a:srgbClr val="C00000"/>
              </a:solidFill>
            </a:endParaRPr>
          </a:p>
        </p:txBody>
      </p:sp>
      <p:sp>
        <p:nvSpPr>
          <p:cNvPr id="12" name="文本框 11"/>
          <p:cNvSpPr txBox="1"/>
          <p:nvPr/>
        </p:nvSpPr>
        <p:spPr>
          <a:xfrm>
            <a:off x="10139680" y="3251835"/>
            <a:ext cx="1184275" cy="306705"/>
          </a:xfrm>
          <a:prstGeom prst="rect">
            <a:avLst/>
          </a:prstGeom>
          <a:noFill/>
        </p:spPr>
        <p:txBody>
          <a:bodyPr wrap="none" rtlCol="0">
            <a:spAutoFit/>
          </a:bodyPr>
          <a:p>
            <a:r>
              <a:rPr lang="en-US" altLang="zh-CN" sz="1400" b="1">
                <a:solidFill>
                  <a:srgbClr val="C00000"/>
                </a:solidFill>
              </a:rPr>
              <a:t>2021   11    19</a:t>
            </a:r>
            <a:endParaRPr lang="en-US" altLang="zh-CN" sz="1400" b="1">
              <a:solidFill>
                <a:srgbClr val="C00000"/>
              </a:solidFill>
            </a:endParaRPr>
          </a:p>
        </p:txBody>
      </p:sp>
      <p:sp>
        <p:nvSpPr>
          <p:cNvPr id="13" name="文本框 12"/>
          <p:cNvSpPr txBox="1"/>
          <p:nvPr/>
        </p:nvSpPr>
        <p:spPr>
          <a:xfrm>
            <a:off x="7817485" y="3954780"/>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14" name="文本框 13"/>
          <p:cNvSpPr txBox="1"/>
          <p:nvPr/>
        </p:nvSpPr>
        <p:spPr>
          <a:xfrm>
            <a:off x="7848600" y="3648075"/>
            <a:ext cx="273050" cy="306705"/>
          </a:xfrm>
          <a:prstGeom prst="rect">
            <a:avLst/>
          </a:prstGeom>
          <a:noFill/>
        </p:spPr>
        <p:txBody>
          <a:bodyPr wrap="none" rtlCol="0">
            <a:spAutoFit/>
          </a:bodyPr>
          <a:p>
            <a:r>
              <a:rPr lang="en-US" altLang="zh-CN" sz="1400" b="1">
                <a:solidFill>
                  <a:srgbClr val="C00000"/>
                </a:solidFill>
              </a:rPr>
              <a:t>7</a:t>
            </a:r>
            <a:endParaRPr lang="en-US" altLang="zh-CN" sz="1400" b="1">
              <a:solidFill>
                <a:srgbClr val="C00000"/>
              </a:solidFill>
            </a:endParaRPr>
          </a:p>
        </p:txBody>
      </p:sp>
      <p:sp>
        <p:nvSpPr>
          <p:cNvPr id="15" name="文本框 14"/>
          <p:cNvSpPr txBox="1"/>
          <p:nvPr/>
        </p:nvSpPr>
        <p:spPr>
          <a:xfrm>
            <a:off x="8806815" y="3648075"/>
            <a:ext cx="273050" cy="306705"/>
          </a:xfrm>
          <a:prstGeom prst="rect">
            <a:avLst/>
          </a:prstGeom>
          <a:noFill/>
        </p:spPr>
        <p:txBody>
          <a:bodyPr wrap="none" rtlCol="0">
            <a:spAutoFit/>
          </a:bodyPr>
          <a:p>
            <a:r>
              <a:rPr lang="en-US" altLang="zh-CN" sz="1400" b="1">
                <a:solidFill>
                  <a:srgbClr val="C00000"/>
                </a:solidFill>
              </a:rPr>
              <a:t>7</a:t>
            </a:r>
            <a:endParaRPr lang="en-US" altLang="zh-CN" sz="1400" b="1">
              <a:solidFill>
                <a:srgbClr val="C00000"/>
              </a:solidFill>
            </a:endParaRPr>
          </a:p>
        </p:txBody>
      </p:sp>
      <p:sp>
        <p:nvSpPr>
          <p:cNvPr id="16" name="文本框 15"/>
          <p:cNvSpPr txBox="1"/>
          <p:nvPr/>
        </p:nvSpPr>
        <p:spPr>
          <a:xfrm>
            <a:off x="9737090" y="3648075"/>
            <a:ext cx="273050" cy="306705"/>
          </a:xfrm>
          <a:prstGeom prst="rect">
            <a:avLst/>
          </a:prstGeom>
          <a:noFill/>
        </p:spPr>
        <p:txBody>
          <a:bodyPr wrap="none" rtlCol="0">
            <a:spAutoFit/>
          </a:bodyPr>
          <a:p>
            <a:r>
              <a:rPr lang="en-US" altLang="zh-CN" sz="1400" b="1">
                <a:solidFill>
                  <a:srgbClr val="C00000"/>
                </a:solidFill>
              </a:rPr>
              <a:t>7</a:t>
            </a:r>
            <a:endParaRPr lang="en-US" altLang="zh-CN" sz="1400" b="1">
              <a:solidFill>
                <a:srgbClr val="C00000"/>
              </a:solidFill>
            </a:endParaRPr>
          </a:p>
        </p:txBody>
      </p:sp>
      <p:sp>
        <p:nvSpPr>
          <p:cNvPr id="19" name="文本框 18"/>
          <p:cNvSpPr txBox="1"/>
          <p:nvPr/>
        </p:nvSpPr>
        <p:spPr>
          <a:xfrm>
            <a:off x="10916920" y="3648075"/>
            <a:ext cx="273050" cy="306705"/>
          </a:xfrm>
          <a:prstGeom prst="rect">
            <a:avLst/>
          </a:prstGeom>
          <a:noFill/>
        </p:spPr>
        <p:txBody>
          <a:bodyPr wrap="none" rtlCol="0">
            <a:spAutoFit/>
          </a:bodyPr>
          <a:p>
            <a:r>
              <a:rPr lang="en-US" altLang="zh-CN" sz="1400" b="1">
                <a:solidFill>
                  <a:srgbClr val="C00000"/>
                </a:solidFill>
              </a:rPr>
              <a:t>0</a:t>
            </a:r>
            <a:endParaRPr lang="en-US" altLang="zh-CN" sz="1400" b="1">
              <a:solidFill>
                <a:srgbClr val="C00000"/>
              </a:solidFill>
            </a:endParaRPr>
          </a:p>
        </p:txBody>
      </p:sp>
      <p:sp>
        <p:nvSpPr>
          <p:cNvPr id="20" name="文本框 19"/>
          <p:cNvSpPr txBox="1"/>
          <p:nvPr/>
        </p:nvSpPr>
        <p:spPr>
          <a:xfrm>
            <a:off x="7397115" y="6220460"/>
            <a:ext cx="273050" cy="306705"/>
          </a:xfrm>
          <a:prstGeom prst="rect">
            <a:avLst/>
          </a:prstGeom>
          <a:noFill/>
        </p:spPr>
        <p:txBody>
          <a:bodyPr wrap="none" rtlCol="0">
            <a:spAutoFit/>
          </a:bodyPr>
          <a:p>
            <a:r>
              <a:rPr lang="en-US" altLang="zh-CN" sz="1400" b="1">
                <a:solidFill>
                  <a:srgbClr val="C00000"/>
                </a:solidFill>
              </a:rPr>
              <a:t>9</a:t>
            </a:r>
            <a:endParaRPr lang="en-US" altLang="zh-CN" sz="1400" b="1">
              <a:solidFill>
                <a:srgbClr val="C00000"/>
              </a:solidFill>
            </a:endParaRPr>
          </a:p>
        </p:txBody>
      </p:sp>
      <p:sp>
        <p:nvSpPr>
          <p:cNvPr id="21" name="文本框 20"/>
          <p:cNvSpPr txBox="1"/>
          <p:nvPr/>
        </p:nvSpPr>
        <p:spPr>
          <a:xfrm>
            <a:off x="8121650" y="6220460"/>
            <a:ext cx="273050" cy="306705"/>
          </a:xfrm>
          <a:prstGeom prst="rect">
            <a:avLst/>
          </a:prstGeom>
          <a:noFill/>
        </p:spPr>
        <p:txBody>
          <a:bodyPr wrap="none" rtlCol="0">
            <a:spAutoFit/>
          </a:bodyPr>
          <a:p>
            <a:r>
              <a:rPr lang="en-US" altLang="zh-CN" sz="1400" b="1">
                <a:solidFill>
                  <a:srgbClr val="C00000"/>
                </a:solidFill>
              </a:rPr>
              <a:t>9</a:t>
            </a:r>
            <a:endParaRPr lang="en-US" altLang="zh-CN" sz="1400" b="1">
              <a:solidFill>
                <a:srgbClr val="C00000"/>
              </a:solidFill>
            </a:endParaRPr>
          </a:p>
        </p:txBody>
      </p:sp>
      <p:sp>
        <p:nvSpPr>
          <p:cNvPr id="22" name="文本框 21"/>
          <p:cNvSpPr txBox="1"/>
          <p:nvPr/>
        </p:nvSpPr>
        <p:spPr>
          <a:xfrm>
            <a:off x="8900795" y="6220460"/>
            <a:ext cx="273050" cy="306705"/>
          </a:xfrm>
          <a:prstGeom prst="rect">
            <a:avLst/>
          </a:prstGeom>
          <a:noFill/>
        </p:spPr>
        <p:txBody>
          <a:bodyPr wrap="none" rtlCol="0">
            <a:spAutoFit/>
          </a:bodyPr>
          <a:p>
            <a:r>
              <a:rPr lang="en-US" altLang="zh-CN" sz="1400" b="1">
                <a:solidFill>
                  <a:srgbClr val="C00000"/>
                </a:solidFill>
              </a:rPr>
              <a:t>9</a:t>
            </a:r>
            <a:endParaRPr lang="en-US" altLang="zh-CN" sz="1400" b="1">
              <a:solidFill>
                <a:srgbClr val="C00000"/>
              </a:solidFill>
            </a:endParaRPr>
          </a:p>
        </p:txBody>
      </p:sp>
      <p:sp>
        <p:nvSpPr>
          <p:cNvPr id="25" name="文本框 24"/>
          <p:cNvSpPr txBox="1"/>
          <p:nvPr/>
        </p:nvSpPr>
        <p:spPr>
          <a:xfrm>
            <a:off x="9660255" y="6220460"/>
            <a:ext cx="273050" cy="306705"/>
          </a:xfrm>
          <a:prstGeom prst="rect">
            <a:avLst/>
          </a:prstGeom>
          <a:noFill/>
        </p:spPr>
        <p:txBody>
          <a:bodyPr wrap="none" rtlCol="0">
            <a:spAutoFit/>
          </a:bodyPr>
          <a:p>
            <a:r>
              <a:rPr lang="en-US" altLang="zh-CN" sz="1400" b="1">
                <a:solidFill>
                  <a:srgbClr val="C00000"/>
                </a:solidFill>
              </a:rPr>
              <a:t>0</a:t>
            </a:r>
            <a:endParaRPr lang="en-US" altLang="zh-CN" sz="1400" b="1">
              <a:solidFill>
                <a:srgbClr val="C00000"/>
              </a:solidFill>
            </a:endParaRPr>
          </a:p>
        </p:txBody>
      </p:sp>
      <p:sp>
        <p:nvSpPr>
          <p:cNvPr id="28" name="文本框 27"/>
          <p:cNvSpPr txBox="1"/>
          <p:nvPr/>
        </p:nvSpPr>
        <p:spPr>
          <a:xfrm>
            <a:off x="10055860" y="5592445"/>
            <a:ext cx="1144270" cy="306705"/>
          </a:xfrm>
          <a:prstGeom prst="rect">
            <a:avLst/>
          </a:prstGeom>
          <a:noFill/>
        </p:spPr>
        <p:txBody>
          <a:bodyPr wrap="none" rtlCol="0">
            <a:spAutoFit/>
          </a:bodyPr>
          <a:p>
            <a:r>
              <a:rPr lang="en-US" altLang="zh-CN" sz="1400" b="1">
                <a:solidFill>
                  <a:srgbClr val="C00000"/>
                </a:solidFill>
              </a:rPr>
              <a:t>2021   11   19</a:t>
            </a:r>
            <a:endParaRPr lang="en-US" altLang="zh-CN" sz="1400" b="1">
              <a:solidFill>
                <a:srgbClr val="C00000"/>
              </a:solidFill>
            </a:endParaRPr>
          </a:p>
        </p:txBody>
      </p:sp>
      <p:sp>
        <p:nvSpPr>
          <p:cNvPr id="31" name="文本框 30"/>
          <p:cNvSpPr txBox="1"/>
          <p:nvPr/>
        </p:nvSpPr>
        <p:spPr>
          <a:xfrm>
            <a:off x="7670165" y="1989455"/>
            <a:ext cx="5473065" cy="386080"/>
          </a:xfrm>
          <a:prstGeom prst="rect">
            <a:avLst/>
          </a:prstGeom>
          <a:noFill/>
        </p:spPr>
        <p:txBody>
          <a:bodyPr wrap="square" rtlCol="0" anchor="t">
            <a:spAutoFit/>
          </a:bodyPr>
          <a:p>
            <a:pPr algn="just">
              <a:lnSpc>
                <a:spcPct val="120000"/>
              </a:lnSpc>
            </a:pP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注意：未分学科组的请勿填此项</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2" name="文本框 31"/>
          <p:cNvSpPr txBox="1"/>
          <p:nvPr/>
        </p:nvSpPr>
        <p:spPr>
          <a:xfrm>
            <a:off x="7952105" y="4404995"/>
            <a:ext cx="2637155" cy="975995"/>
          </a:xfrm>
          <a:prstGeom prst="rect">
            <a:avLst/>
          </a:prstGeom>
          <a:noFill/>
        </p:spPr>
        <p:txBody>
          <a:bodyPr wrap="square" rtlCol="0" anchor="t">
            <a:spAutoFit/>
          </a:bodyPr>
          <a:p>
            <a:pPr algn="just">
              <a:lnSpc>
                <a:spcPct val="12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经评审，张三具备乡村工匠生产应用种植技术专业工程师资格</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3" name="文本框 32"/>
          <p:cNvSpPr txBox="1"/>
          <p:nvPr/>
        </p:nvSpPr>
        <p:spPr>
          <a:xfrm>
            <a:off x="1211580" y="1405255"/>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第五页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6831965" y="367030"/>
            <a:ext cx="4533265" cy="6123940"/>
          </a:xfrm>
          <a:prstGeom prst="rect">
            <a:avLst/>
          </a:prstGeom>
        </p:spPr>
      </p:pic>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849630" y="2393315"/>
            <a:ext cx="5473065" cy="681355"/>
          </a:xfrm>
          <a:prstGeom prst="rect">
            <a:avLst/>
          </a:prstGeom>
          <a:noFill/>
        </p:spPr>
        <p:txBody>
          <a:bodyPr wrap="square" rtlCol="0" anchor="t">
            <a:spAutoFit/>
          </a:bodyPr>
          <a:p>
            <a:pPr algn="just">
              <a:lnSpc>
                <a:spcPct val="120000"/>
              </a:lnSpc>
            </a:pP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注意：对评委会评审通过人员的评审结论应</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填写其专业与职称名称</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8" name="椭圆 17"/>
          <p:cNvSpPr/>
          <p:nvPr/>
        </p:nvSpPr>
        <p:spPr>
          <a:xfrm>
            <a:off x="10008870" y="2737485"/>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椭圆 22"/>
          <p:cNvSpPr/>
          <p:nvPr/>
        </p:nvSpPr>
        <p:spPr>
          <a:xfrm>
            <a:off x="10262235" y="5230495"/>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7963535" y="1579880"/>
            <a:ext cx="2165350" cy="294005"/>
          </a:xfrm>
          <a:prstGeom prst="rect">
            <a:avLst/>
          </a:prstGeom>
          <a:noFill/>
          <a:ln w="9525">
            <a:noFill/>
          </a:ln>
        </p:spPr>
        <p:txBody>
          <a:bodyPr wrap="square">
            <a:spAutoFit/>
          </a:bodyPr>
          <a:p>
            <a:pPr indent="0" algn="dist">
              <a:lnSpc>
                <a:spcPct val="110000"/>
              </a:lnSpc>
            </a:pPr>
            <a:r>
              <a:rPr lang="zh-CN" altLang="en-US" sz="1200" b="1">
                <a:solidFill>
                  <a:srgbClr val="C00000"/>
                </a:solidFill>
                <a:cs typeface="楷体_GB2312" charset="0"/>
              </a:rPr>
              <a:t>公示期间无异议</a:t>
            </a:r>
            <a:endParaRPr lang="zh-CN" altLang="en-US" sz="1200" b="1">
              <a:solidFill>
                <a:srgbClr val="C00000"/>
              </a:solidFill>
              <a:cs typeface="楷体_GB2312" charset="0"/>
            </a:endParaRPr>
          </a:p>
        </p:txBody>
      </p:sp>
      <p:sp>
        <p:nvSpPr>
          <p:cNvPr id="26" name="矩形 25"/>
          <p:cNvSpPr/>
          <p:nvPr/>
        </p:nvSpPr>
        <p:spPr>
          <a:xfrm>
            <a:off x="7404100" y="2900680"/>
            <a:ext cx="314325" cy="293370"/>
          </a:xfrm>
          <a:prstGeom prst="rect">
            <a:avLst/>
          </a:prstGeom>
          <a:noFill/>
          <a:ln w="1905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7963535" y="4496435"/>
            <a:ext cx="2165350" cy="294005"/>
          </a:xfrm>
          <a:prstGeom prst="rect">
            <a:avLst/>
          </a:prstGeom>
          <a:noFill/>
          <a:ln w="9525">
            <a:noFill/>
          </a:ln>
        </p:spPr>
        <p:txBody>
          <a:bodyPr wrap="square">
            <a:spAutoFit/>
          </a:bodyPr>
          <a:p>
            <a:pPr indent="0" algn="dist">
              <a:lnSpc>
                <a:spcPct val="110000"/>
              </a:lnSpc>
            </a:pPr>
            <a:r>
              <a:rPr lang="zh-CN" altLang="en-US" sz="1200" b="1">
                <a:solidFill>
                  <a:srgbClr val="C00000"/>
                </a:solidFill>
                <a:cs typeface="楷体_GB2312" charset="0"/>
              </a:rPr>
              <a:t>同意评委会意见</a:t>
            </a:r>
            <a:endParaRPr lang="zh-CN" altLang="en-US" sz="1200" b="1">
              <a:solidFill>
                <a:srgbClr val="C00000"/>
              </a:solidFill>
              <a:cs typeface="楷体_GB2312" charset="0"/>
            </a:endParaRPr>
          </a:p>
        </p:txBody>
      </p:sp>
      <p:sp>
        <p:nvSpPr>
          <p:cNvPr id="12" name="标题 11"/>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7177405" y="477520"/>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6" name="文本框 5"/>
          <p:cNvSpPr txBox="1"/>
          <p:nvPr/>
        </p:nvSpPr>
        <p:spPr>
          <a:xfrm>
            <a:off x="9728200" y="3243580"/>
            <a:ext cx="1096010" cy="245110"/>
          </a:xfrm>
          <a:prstGeom prst="rect">
            <a:avLst/>
          </a:prstGeom>
          <a:noFill/>
        </p:spPr>
        <p:txBody>
          <a:bodyPr wrap="none" rtlCol="0">
            <a:spAutoFit/>
          </a:bodyPr>
          <a:p>
            <a:r>
              <a:rPr lang="en-US" altLang="zh-CN" sz="1000" b="1">
                <a:solidFill>
                  <a:srgbClr val="C00000"/>
                </a:solidFill>
              </a:rPr>
              <a:t>2021        11      29</a:t>
            </a:r>
            <a:endParaRPr lang="en-US" altLang="zh-CN" sz="1000" b="1">
              <a:solidFill>
                <a:srgbClr val="C00000"/>
              </a:solidFill>
            </a:endParaRPr>
          </a:p>
        </p:txBody>
      </p:sp>
      <p:sp>
        <p:nvSpPr>
          <p:cNvPr id="8" name="文本框 7"/>
          <p:cNvSpPr txBox="1"/>
          <p:nvPr/>
        </p:nvSpPr>
        <p:spPr>
          <a:xfrm>
            <a:off x="9427210" y="5890895"/>
            <a:ext cx="1096010" cy="245110"/>
          </a:xfrm>
          <a:prstGeom prst="rect">
            <a:avLst/>
          </a:prstGeom>
          <a:noFill/>
        </p:spPr>
        <p:txBody>
          <a:bodyPr wrap="none" rtlCol="0">
            <a:spAutoFit/>
          </a:bodyPr>
          <a:p>
            <a:r>
              <a:rPr lang="en-US" altLang="zh-CN" sz="1000" b="1">
                <a:solidFill>
                  <a:srgbClr val="C00000"/>
                </a:solidFill>
              </a:rPr>
              <a:t>2021        11      29</a:t>
            </a:r>
            <a:endParaRPr lang="en-US" altLang="zh-CN" sz="1000" b="1">
              <a:solidFill>
                <a:srgbClr val="C00000"/>
              </a:solidFill>
            </a:endParaRPr>
          </a:p>
        </p:txBody>
      </p:sp>
      <p:sp>
        <p:nvSpPr>
          <p:cNvPr id="31" name="文本框 30"/>
          <p:cNvSpPr txBox="1"/>
          <p:nvPr/>
        </p:nvSpPr>
        <p:spPr>
          <a:xfrm>
            <a:off x="1211580" y="1405255"/>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第六页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1403350" y="104775"/>
            <a:ext cx="10266680" cy="6647815"/>
          </a:xfrm>
          <a:prstGeom prst="rect">
            <a:avLst/>
          </a:prstGeom>
        </p:spPr>
      </p:pic>
      <p:sp>
        <p:nvSpPr>
          <p:cNvPr id="7" name="五边形 6"/>
          <p:cNvSpPr/>
          <p:nvPr/>
        </p:nvSpPr>
        <p:spPr>
          <a:xfrm rot="5400000">
            <a:off x="-1617980" y="1983740"/>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474345" y="238125"/>
            <a:ext cx="490220" cy="4077970"/>
          </a:xfrm>
          <a:prstGeom prst="rect">
            <a:avLst/>
          </a:prstGeom>
          <a:noFill/>
        </p:spPr>
        <p:txBody>
          <a:bodyPr vert="eaVert" wrap="square" rtlCol="0">
            <a:spAutoFit/>
          </a:bodyPr>
          <a:p>
            <a:r>
              <a:rPr lang="zh-CN" altLang="en-US" sz="2000" b="1">
                <a:solidFill>
                  <a:schemeClr val="bg1"/>
                </a:solidFill>
                <a:latin typeface="方正小标宋简体" panose="02010601030101010101" charset="-122"/>
                <a:ea typeface="方正小标宋简体" panose="02010601030101010101" charset="-122"/>
              </a:rPr>
              <a:t>表三：基本情况及评审登记表</a:t>
            </a:r>
            <a:endParaRPr lang="zh-CN" altLang="en-US" sz="2000" b="1">
              <a:solidFill>
                <a:schemeClr val="bg1"/>
              </a:solidFill>
              <a:latin typeface="方正小标宋简体" panose="02010601030101010101" charset="-122"/>
              <a:ea typeface="方正小标宋简体" panose="02010601030101010101" charset="-122"/>
            </a:endParaRPr>
          </a:p>
        </p:txBody>
      </p:sp>
      <p:sp>
        <p:nvSpPr>
          <p:cNvPr id="29" name="文本框 28"/>
          <p:cNvSpPr txBox="1"/>
          <p:nvPr/>
        </p:nvSpPr>
        <p:spPr>
          <a:xfrm>
            <a:off x="202565" y="4962525"/>
            <a:ext cx="1108710" cy="681355"/>
          </a:xfrm>
          <a:prstGeom prst="rect">
            <a:avLst/>
          </a:prstGeom>
          <a:noFill/>
        </p:spPr>
        <p:txBody>
          <a:bodyPr wrap="square" rtlCol="0" anchor="t">
            <a:spAutoFit/>
          </a:bodyPr>
          <a:p>
            <a:pPr algn="just">
              <a:lnSpc>
                <a:spcPct val="12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此页为自动生成</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6" name="文本框 5"/>
          <p:cNvSpPr txBox="1"/>
          <p:nvPr/>
        </p:nvSpPr>
        <p:spPr>
          <a:xfrm>
            <a:off x="2139950" y="730885"/>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2" name="文本框 1"/>
          <p:cNvSpPr txBox="1"/>
          <p:nvPr/>
        </p:nvSpPr>
        <p:spPr>
          <a:xfrm>
            <a:off x="3289935" y="730885"/>
            <a:ext cx="361950" cy="306705"/>
          </a:xfrm>
          <a:prstGeom prst="rect">
            <a:avLst/>
          </a:prstGeom>
          <a:noFill/>
        </p:spPr>
        <p:txBody>
          <a:bodyPr wrap="none" rtlCol="0">
            <a:spAutoFit/>
          </a:bodyPr>
          <a:p>
            <a:r>
              <a:rPr lang="zh-CN" altLang="en-US" sz="1400" b="1">
                <a:solidFill>
                  <a:srgbClr val="C00000"/>
                </a:solidFill>
              </a:rPr>
              <a:t>男</a:t>
            </a:r>
            <a:endParaRPr lang="zh-CN" altLang="en-US" sz="1400" b="1">
              <a:solidFill>
                <a:srgbClr val="C00000"/>
              </a:solidFill>
            </a:endParaRPr>
          </a:p>
        </p:txBody>
      </p:sp>
      <p:sp>
        <p:nvSpPr>
          <p:cNvPr id="9" name="文本框 8"/>
          <p:cNvSpPr txBox="1"/>
          <p:nvPr/>
        </p:nvSpPr>
        <p:spPr>
          <a:xfrm>
            <a:off x="3976370" y="730885"/>
            <a:ext cx="822960" cy="245110"/>
          </a:xfrm>
          <a:prstGeom prst="rect">
            <a:avLst/>
          </a:prstGeom>
          <a:noFill/>
        </p:spPr>
        <p:txBody>
          <a:bodyPr wrap="none" rtlCol="0">
            <a:spAutoFit/>
          </a:bodyPr>
          <a:p>
            <a:r>
              <a:rPr lang="en-US" altLang="zh-CN" sz="1000" b="1">
                <a:solidFill>
                  <a:srgbClr val="C00000"/>
                </a:solidFill>
              </a:rPr>
              <a:t>1989</a:t>
            </a:r>
            <a:r>
              <a:rPr lang="zh-CN" altLang="en-US" sz="1000" b="1">
                <a:solidFill>
                  <a:srgbClr val="C00000"/>
                </a:solidFill>
              </a:rPr>
              <a:t>年</a:t>
            </a:r>
            <a:r>
              <a:rPr lang="en-US" altLang="zh-CN" sz="1000" b="1">
                <a:solidFill>
                  <a:srgbClr val="C00000"/>
                </a:solidFill>
              </a:rPr>
              <a:t>10</a:t>
            </a:r>
            <a:r>
              <a:rPr lang="zh-CN" altLang="en-US" sz="1000" b="1">
                <a:solidFill>
                  <a:srgbClr val="C00000"/>
                </a:solidFill>
              </a:rPr>
              <a:t>月</a:t>
            </a:r>
            <a:endParaRPr lang="zh-CN" altLang="en-US" sz="1000" b="1">
              <a:solidFill>
                <a:srgbClr val="C00000"/>
              </a:solidFill>
            </a:endParaRPr>
          </a:p>
        </p:txBody>
      </p:sp>
      <p:sp>
        <p:nvSpPr>
          <p:cNvPr id="3" name="文本框 2"/>
          <p:cNvSpPr txBox="1"/>
          <p:nvPr/>
        </p:nvSpPr>
        <p:spPr>
          <a:xfrm>
            <a:off x="5283835" y="730885"/>
            <a:ext cx="541020" cy="306705"/>
          </a:xfrm>
          <a:prstGeom prst="rect">
            <a:avLst/>
          </a:prstGeom>
          <a:noFill/>
        </p:spPr>
        <p:txBody>
          <a:bodyPr wrap="none" rtlCol="0">
            <a:spAutoFit/>
          </a:bodyPr>
          <a:p>
            <a:r>
              <a:rPr lang="zh-CN" altLang="en-US" sz="1400" b="1">
                <a:solidFill>
                  <a:srgbClr val="C00000"/>
                </a:solidFill>
              </a:rPr>
              <a:t>本科</a:t>
            </a:r>
            <a:endParaRPr lang="zh-CN" altLang="en-US" sz="1400" b="1">
              <a:solidFill>
                <a:srgbClr val="C00000"/>
              </a:solidFill>
            </a:endParaRPr>
          </a:p>
        </p:txBody>
      </p:sp>
      <p:sp>
        <p:nvSpPr>
          <p:cNvPr id="5" name="文本框 4"/>
          <p:cNvSpPr txBox="1"/>
          <p:nvPr/>
        </p:nvSpPr>
        <p:spPr>
          <a:xfrm>
            <a:off x="6401435" y="730885"/>
            <a:ext cx="541020" cy="306705"/>
          </a:xfrm>
          <a:prstGeom prst="rect">
            <a:avLst/>
          </a:prstGeom>
          <a:noFill/>
        </p:spPr>
        <p:txBody>
          <a:bodyPr wrap="none" rtlCol="0">
            <a:spAutoFit/>
          </a:bodyPr>
          <a:p>
            <a:r>
              <a:rPr lang="zh-CN" altLang="en-US" sz="1400" b="1">
                <a:solidFill>
                  <a:srgbClr val="C00000"/>
                </a:solidFill>
              </a:rPr>
              <a:t>学士</a:t>
            </a:r>
            <a:endParaRPr lang="zh-CN" altLang="en-US" sz="1400" b="1">
              <a:solidFill>
                <a:srgbClr val="C00000"/>
              </a:solidFill>
            </a:endParaRPr>
          </a:p>
        </p:txBody>
      </p:sp>
      <p:sp>
        <p:nvSpPr>
          <p:cNvPr id="19" name="文本框 18"/>
          <p:cNvSpPr txBox="1"/>
          <p:nvPr/>
        </p:nvSpPr>
        <p:spPr>
          <a:xfrm>
            <a:off x="8953500" y="700405"/>
            <a:ext cx="2301240" cy="306705"/>
          </a:xfrm>
          <a:prstGeom prst="rect">
            <a:avLst/>
          </a:prstGeom>
          <a:noFill/>
        </p:spPr>
        <p:txBody>
          <a:bodyPr wrap="none" rtlCol="0">
            <a:spAutoFit/>
          </a:bodyPr>
          <a:p>
            <a:r>
              <a:rPr lang="zh-CN" altLang="en-US" sz="1400" b="1">
                <a:solidFill>
                  <a:srgbClr val="C00000"/>
                </a:solidFill>
              </a:rPr>
              <a:t>广东省韶关市</a:t>
            </a:r>
            <a:r>
              <a:rPr lang="en-US" altLang="zh-CN" sz="1400" b="1">
                <a:solidFill>
                  <a:srgbClr val="C00000"/>
                </a:solidFill>
              </a:rPr>
              <a:t>xx</a:t>
            </a:r>
            <a:r>
              <a:rPr lang="zh-CN" altLang="en-US" sz="1400" b="1">
                <a:solidFill>
                  <a:srgbClr val="C00000"/>
                </a:solidFill>
              </a:rPr>
              <a:t>县</a:t>
            </a:r>
            <a:r>
              <a:rPr lang="en-US" altLang="zh-CN" sz="1400" b="1">
                <a:solidFill>
                  <a:srgbClr val="C00000"/>
                </a:solidFill>
              </a:rPr>
              <a:t>xx</a:t>
            </a:r>
            <a:r>
              <a:rPr lang="zh-CN" altLang="en-US" sz="1400" b="1">
                <a:solidFill>
                  <a:srgbClr val="C00000"/>
                </a:solidFill>
              </a:rPr>
              <a:t>村委会</a:t>
            </a:r>
            <a:endParaRPr lang="zh-CN" altLang="en-US" sz="1400" b="1">
              <a:solidFill>
                <a:srgbClr val="C00000"/>
              </a:solidFill>
            </a:endParaRPr>
          </a:p>
        </p:txBody>
      </p:sp>
      <p:sp>
        <p:nvSpPr>
          <p:cNvPr id="28" name="文本框 27"/>
          <p:cNvSpPr txBox="1"/>
          <p:nvPr/>
        </p:nvSpPr>
        <p:spPr>
          <a:xfrm>
            <a:off x="2322195" y="1095375"/>
            <a:ext cx="1078230" cy="306705"/>
          </a:xfrm>
          <a:prstGeom prst="rect">
            <a:avLst/>
          </a:prstGeom>
          <a:noFill/>
        </p:spPr>
        <p:txBody>
          <a:bodyPr wrap="none" rtlCol="0">
            <a:spAutoFit/>
          </a:bodyPr>
          <a:p>
            <a:r>
              <a:rPr lang="zh-CN" altLang="en-US" sz="1400" b="1">
                <a:solidFill>
                  <a:srgbClr val="C00000"/>
                </a:solidFill>
              </a:rPr>
              <a:t>农产品种植</a:t>
            </a:r>
            <a:endParaRPr lang="zh-CN" altLang="en-US" sz="1400" b="1">
              <a:solidFill>
                <a:srgbClr val="C00000"/>
              </a:solidFill>
            </a:endParaRPr>
          </a:p>
        </p:txBody>
      </p:sp>
      <p:sp>
        <p:nvSpPr>
          <p:cNvPr id="30" name="文本框 29"/>
          <p:cNvSpPr txBox="1"/>
          <p:nvPr/>
        </p:nvSpPr>
        <p:spPr>
          <a:xfrm>
            <a:off x="4392295" y="1095375"/>
            <a:ext cx="273050" cy="306705"/>
          </a:xfrm>
          <a:prstGeom prst="rect">
            <a:avLst/>
          </a:prstGeom>
          <a:noFill/>
        </p:spPr>
        <p:txBody>
          <a:bodyPr wrap="none" rtlCol="0">
            <a:spAutoFit/>
          </a:bodyPr>
          <a:p>
            <a:r>
              <a:rPr lang="en-US" altLang="zh-CN" sz="1400" b="1">
                <a:solidFill>
                  <a:srgbClr val="C00000"/>
                </a:solidFill>
              </a:rPr>
              <a:t>6</a:t>
            </a:r>
            <a:endParaRPr lang="en-US" altLang="zh-CN" sz="1400" b="1">
              <a:solidFill>
                <a:srgbClr val="C00000"/>
              </a:solidFill>
            </a:endParaRPr>
          </a:p>
        </p:txBody>
      </p:sp>
      <p:sp>
        <p:nvSpPr>
          <p:cNvPr id="20" name="文本框 19"/>
          <p:cNvSpPr txBox="1"/>
          <p:nvPr/>
        </p:nvSpPr>
        <p:spPr>
          <a:xfrm>
            <a:off x="6805295" y="1095375"/>
            <a:ext cx="1221105" cy="306705"/>
          </a:xfrm>
          <a:prstGeom prst="rect">
            <a:avLst/>
          </a:prstGeom>
          <a:noFill/>
        </p:spPr>
        <p:txBody>
          <a:bodyPr wrap="none" rtlCol="0">
            <a:spAutoFit/>
          </a:bodyPr>
          <a:p>
            <a:r>
              <a:rPr lang="zh-CN" altLang="en-US" sz="1400" b="1">
                <a:solidFill>
                  <a:srgbClr val="C00000"/>
                </a:solidFill>
              </a:rPr>
              <a:t>无</a:t>
            </a:r>
            <a:r>
              <a:rPr lang="en-US" altLang="zh-CN" sz="1400" b="1">
                <a:solidFill>
                  <a:srgbClr val="C00000"/>
                </a:solidFill>
              </a:rPr>
              <a:t>/xxx</a:t>
            </a:r>
            <a:r>
              <a:rPr lang="zh-CN" altLang="en-US" sz="1400" b="1">
                <a:solidFill>
                  <a:srgbClr val="C00000"/>
                </a:solidFill>
              </a:rPr>
              <a:t>工程师</a:t>
            </a:r>
            <a:endParaRPr lang="zh-CN" altLang="en-US" sz="1400" b="1">
              <a:solidFill>
                <a:srgbClr val="C00000"/>
              </a:solidFill>
            </a:endParaRPr>
          </a:p>
        </p:txBody>
      </p:sp>
      <p:sp>
        <p:nvSpPr>
          <p:cNvPr id="21" name="文本框 20"/>
          <p:cNvSpPr txBox="1"/>
          <p:nvPr/>
        </p:nvSpPr>
        <p:spPr>
          <a:xfrm>
            <a:off x="8256905" y="1095375"/>
            <a:ext cx="960120" cy="306705"/>
          </a:xfrm>
          <a:prstGeom prst="rect">
            <a:avLst/>
          </a:prstGeom>
          <a:noFill/>
        </p:spPr>
        <p:txBody>
          <a:bodyPr wrap="none" rtlCol="0">
            <a:spAutoFit/>
          </a:bodyPr>
          <a:p>
            <a:r>
              <a:rPr lang="zh-CN" altLang="en-US" sz="1400" b="1">
                <a:solidFill>
                  <a:srgbClr val="C00000"/>
                </a:solidFill>
              </a:rPr>
              <a:t>无</a:t>
            </a:r>
            <a:r>
              <a:rPr lang="en-US" altLang="zh-CN" sz="1400" b="1">
                <a:solidFill>
                  <a:srgbClr val="C00000"/>
                </a:solidFill>
              </a:rPr>
              <a:t>/x</a:t>
            </a:r>
            <a:r>
              <a:rPr lang="zh-CN" altLang="en-US" sz="1400" b="1">
                <a:solidFill>
                  <a:srgbClr val="C00000"/>
                </a:solidFill>
              </a:rPr>
              <a:t>年</a:t>
            </a:r>
            <a:r>
              <a:rPr lang="en-US" altLang="zh-CN" sz="1400" b="1">
                <a:solidFill>
                  <a:srgbClr val="C00000"/>
                </a:solidFill>
              </a:rPr>
              <a:t>x</a:t>
            </a:r>
            <a:r>
              <a:rPr lang="zh-CN" altLang="en-US" sz="1400" b="1">
                <a:solidFill>
                  <a:srgbClr val="C00000"/>
                </a:solidFill>
              </a:rPr>
              <a:t>月</a:t>
            </a:r>
            <a:endParaRPr lang="zh-CN" altLang="en-US" sz="1400" b="1">
              <a:solidFill>
                <a:srgbClr val="C00000"/>
              </a:solidFill>
            </a:endParaRPr>
          </a:p>
        </p:txBody>
      </p:sp>
      <p:sp>
        <p:nvSpPr>
          <p:cNvPr id="22" name="文本框 21"/>
          <p:cNvSpPr txBox="1"/>
          <p:nvPr/>
        </p:nvSpPr>
        <p:spPr>
          <a:xfrm>
            <a:off x="9791065" y="1095375"/>
            <a:ext cx="1743075" cy="306705"/>
          </a:xfrm>
          <a:prstGeom prst="rect">
            <a:avLst/>
          </a:prstGeom>
          <a:noFill/>
        </p:spPr>
        <p:txBody>
          <a:bodyPr wrap="none" rtlCol="0">
            <a:spAutoFit/>
          </a:bodyPr>
          <a:p>
            <a:r>
              <a:rPr lang="zh-CN" altLang="en-US" sz="1400" b="1">
                <a:solidFill>
                  <a:srgbClr val="C00000"/>
                </a:solidFill>
              </a:rPr>
              <a:t>无</a:t>
            </a:r>
            <a:r>
              <a:rPr lang="en-US" altLang="zh-CN" sz="1400" b="1">
                <a:solidFill>
                  <a:srgbClr val="C00000"/>
                </a:solidFill>
              </a:rPr>
              <a:t>/</a:t>
            </a:r>
            <a:r>
              <a:rPr lang="zh-CN" altLang="en-US" sz="1400" b="1">
                <a:solidFill>
                  <a:srgbClr val="C00000"/>
                </a:solidFill>
              </a:rPr>
              <a:t>广东省</a:t>
            </a:r>
            <a:r>
              <a:rPr lang="en-US" altLang="zh-CN" sz="1400" b="1">
                <a:solidFill>
                  <a:srgbClr val="C00000"/>
                </a:solidFill>
              </a:rPr>
              <a:t>xx</a:t>
            </a:r>
            <a:r>
              <a:rPr lang="zh-CN" altLang="en-US" sz="1400" b="1">
                <a:solidFill>
                  <a:srgbClr val="C00000"/>
                </a:solidFill>
              </a:rPr>
              <a:t>市</a:t>
            </a:r>
            <a:r>
              <a:rPr lang="en-US" altLang="zh-CN" sz="1400" b="1">
                <a:solidFill>
                  <a:srgbClr val="C00000"/>
                </a:solidFill>
              </a:rPr>
              <a:t>xxx</a:t>
            </a:r>
            <a:r>
              <a:rPr lang="zh-CN" altLang="en-US" sz="1400" b="1">
                <a:solidFill>
                  <a:srgbClr val="C00000"/>
                </a:solidFill>
              </a:rPr>
              <a:t>局</a:t>
            </a:r>
            <a:endParaRPr lang="zh-CN" altLang="en-US" sz="1400" b="1">
              <a:solidFill>
                <a:srgbClr val="C00000"/>
              </a:solidFill>
            </a:endParaRPr>
          </a:p>
        </p:txBody>
      </p:sp>
      <p:sp>
        <p:nvSpPr>
          <p:cNvPr id="17" name="文本框 16"/>
          <p:cNvSpPr txBox="1"/>
          <p:nvPr/>
        </p:nvSpPr>
        <p:spPr>
          <a:xfrm>
            <a:off x="1915795" y="1485265"/>
            <a:ext cx="541020" cy="306705"/>
          </a:xfrm>
          <a:prstGeom prst="rect">
            <a:avLst/>
          </a:prstGeom>
          <a:noFill/>
        </p:spPr>
        <p:txBody>
          <a:bodyPr wrap="none" rtlCol="0">
            <a:spAutoFit/>
          </a:bodyPr>
          <a:p>
            <a:r>
              <a:rPr lang="zh-CN" altLang="en-US" sz="1400" b="1">
                <a:solidFill>
                  <a:srgbClr val="C00000"/>
                </a:solidFill>
              </a:rPr>
              <a:t>群众</a:t>
            </a:r>
            <a:endParaRPr lang="zh-CN" altLang="en-US" sz="1400" b="1">
              <a:solidFill>
                <a:srgbClr val="C00000"/>
              </a:solidFill>
            </a:endParaRPr>
          </a:p>
        </p:txBody>
      </p:sp>
      <p:sp>
        <p:nvSpPr>
          <p:cNvPr id="15" name="文本框 14"/>
          <p:cNvSpPr txBox="1"/>
          <p:nvPr/>
        </p:nvSpPr>
        <p:spPr>
          <a:xfrm>
            <a:off x="3123565" y="1485265"/>
            <a:ext cx="361950" cy="306705"/>
          </a:xfrm>
          <a:prstGeom prst="rect">
            <a:avLst/>
          </a:prstGeom>
          <a:noFill/>
        </p:spPr>
        <p:txBody>
          <a:bodyPr wrap="none" rtlCol="0">
            <a:spAutoFit/>
          </a:bodyPr>
          <a:p>
            <a:r>
              <a:rPr lang="zh-CN" altLang="en-US" sz="1400" b="1">
                <a:solidFill>
                  <a:srgbClr val="C00000"/>
                </a:solidFill>
              </a:rPr>
              <a:t>否</a:t>
            </a:r>
            <a:endParaRPr lang="zh-CN" altLang="en-US" sz="1400" b="1">
              <a:solidFill>
                <a:srgbClr val="C00000"/>
              </a:solidFill>
            </a:endParaRPr>
          </a:p>
        </p:txBody>
      </p:sp>
      <p:sp>
        <p:nvSpPr>
          <p:cNvPr id="10" name="文本框 9"/>
          <p:cNvSpPr txBox="1"/>
          <p:nvPr/>
        </p:nvSpPr>
        <p:spPr>
          <a:xfrm>
            <a:off x="3928110" y="1430655"/>
            <a:ext cx="1664335" cy="245110"/>
          </a:xfrm>
          <a:prstGeom prst="rect">
            <a:avLst/>
          </a:prstGeom>
          <a:noFill/>
        </p:spPr>
        <p:txBody>
          <a:bodyPr wrap="none" rtlCol="0">
            <a:spAutoFit/>
          </a:bodyPr>
          <a:p>
            <a:r>
              <a:rPr lang="zh-CN" altLang="en-US" sz="1000" b="1">
                <a:solidFill>
                  <a:srgbClr val="C00000"/>
                </a:solidFill>
              </a:rPr>
              <a:t>生产应用</a:t>
            </a:r>
            <a:r>
              <a:rPr lang="en-US" altLang="zh-CN" sz="1000" b="1">
                <a:solidFill>
                  <a:srgbClr val="C00000"/>
                </a:solidFill>
              </a:rPr>
              <a:t>-</a:t>
            </a:r>
            <a:r>
              <a:rPr lang="zh-CN" altLang="en-US" sz="1000" b="1">
                <a:solidFill>
                  <a:srgbClr val="C00000"/>
                </a:solidFill>
              </a:rPr>
              <a:t>种植技术</a:t>
            </a:r>
            <a:r>
              <a:rPr lang="en-US" altLang="zh-CN" sz="1000" b="1">
                <a:solidFill>
                  <a:srgbClr val="C00000"/>
                </a:solidFill>
              </a:rPr>
              <a:t>-</a:t>
            </a:r>
            <a:r>
              <a:rPr lang="zh-CN" altLang="en-US" sz="1000" b="1">
                <a:solidFill>
                  <a:srgbClr val="C00000"/>
                </a:solidFill>
              </a:rPr>
              <a:t>沙田柚</a:t>
            </a:r>
            <a:endParaRPr lang="zh-CN" altLang="en-US" sz="1000" b="1">
              <a:solidFill>
                <a:srgbClr val="C00000"/>
              </a:solidFill>
            </a:endParaRPr>
          </a:p>
        </p:txBody>
      </p:sp>
      <p:sp>
        <p:nvSpPr>
          <p:cNvPr id="11" name="文本框 10"/>
          <p:cNvSpPr txBox="1"/>
          <p:nvPr/>
        </p:nvSpPr>
        <p:spPr>
          <a:xfrm>
            <a:off x="4713605" y="1583690"/>
            <a:ext cx="641985" cy="275590"/>
          </a:xfrm>
          <a:prstGeom prst="rect">
            <a:avLst/>
          </a:prstGeom>
          <a:noFill/>
        </p:spPr>
        <p:txBody>
          <a:bodyPr wrap="none" rtlCol="0">
            <a:spAutoFit/>
          </a:bodyPr>
          <a:p>
            <a:r>
              <a:rPr lang="zh-CN" altLang="en-US" sz="1200" b="1">
                <a:solidFill>
                  <a:srgbClr val="C00000"/>
                </a:solidFill>
              </a:rPr>
              <a:t>工程师</a:t>
            </a:r>
            <a:endParaRPr lang="zh-CN" altLang="en-US" sz="1200" b="1">
              <a:solidFill>
                <a:srgbClr val="C00000"/>
              </a:solidFill>
            </a:endParaRPr>
          </a:p>
        </p:txBody>
      </p:sp>
      <p:sp>
        <p:nvSpPr>
          <p:cNvPr id="12" name="文本框 11"/>
          <p:cNvSpPr txBox="1"/>
          <p:nvPr/>
        </p:nvSpPr>
        <p:spPr>
          <a:xfrm>
            <a:off x="7145655" y="1485265"/>
            <a:ext cx="361950" cy="306705"/>
          </a:xfrm>
          <a:prstGeom prst="rect">
            <a:avLst/>
          </a:prstGeom>
          <a:noFill/>
        </p:spPr>
        <p:txBody>
          <a:bodyPr wrap="none" rtlCol="0">
            <a:spAutoFit/>
          </a:bodyPr>
          <a:p>
            <a:r>
              <a:rPr lang="zh-CN" altLang="en-US" sz="1400" b="1">
                <a:solidFill>
                  <a:srgbClr val="C00000"/>
                </a:solidFill>
              </a:rPr>
              <a:t>无</a:t>
            </a:r>
            <a:endParaRPr lang="zh-CN" altLang="en-US" sz="1400" b="1">
              <a:solidFill>
                <a:srgbClr val="C00000"/>
              </a:solidFill>
            </a:endParaRPr>
          </a:p>
        </p:txBody>
      </p:sp>
      <p:sp>
        <p:nvSpPr>
          <p:cNvPr id="13" name="文本框 12"/>
          <p:cNvSpPr txBox="1"/>
          <p:nvPr/>
        </p:nvSpPr>
        <p:spPr>
          <a:xfrm>
            <a:off x="8555990" y="1485265"/>
            <a:ext cx="361950" cy="306705"/>
          </a:xfrm>
          <a:prstGeom prst="rect">
            <a:avLst/>
          </a:prstGeom>
          <a:noFill/>
        </p:spPr>
        <p:txBody>
          <a:bodyPr wrap="none" rtlCol="0">
            <a:spAutoFit/>
          </a:bodyPr>
          <a:p>
            <a:r>
              <a:rPr lang="zh-CN" altLang="en-US" sz="1400" b="1">
                <a:solidFill>
                  <a:srgbClr val="C00000"/>
                </a:solidFill>
              </a:rPr>
              <a:t>无</a:t>
            </a:r>
            <a:endParaRPr lang="zh-CN" altLang="en-US" sz="1400" b="1">
              <a:solidFill>
                <a:srgbClr val="C00000"/>
              </a:solidFill>
            </a:endParaRPr>
          </a:p>
        </p:txBody>
      </p:sp>
      <p:sp>
        <p:nvSpPr>
          <p:cNvPr id="14" name="文本框 13"/>
          <p:cNvSpPr txBox="1"/>
          <p:nvPr/>
        </p:nvSpPr>
        <p:spPr>
          <a:xfrm>
            <a:off x="10481310" y="1430655"/>
            <a:ext cx="361950" cy="306705"/>
          </a:xfrm>
          <a:prstGeom prst="rect">
            <a:avLst/>
          </a:prstGeom>
          <a:noFill/>
        </p:spPr>
        <p:txBody>
          <a:bodyPr wrap="none" rtlCol="0">
            <a:spAutoFit/>
          </a:bodyPr>
          <a:p>
            <a:r>
              <a:rPr lang="zh-CN" altLang="en-US" sz="1400" b="1">
                <a:solidFill>
                  <a:srgbClr val="C00000"/>
                </a:solidFill>
              </a:rPr>
              <a:t>无</a:t>
            </a:r>
            <a:endParaRPr lang="zh-CN" altLang="en-US" sz="1400" b="1">
              <a:solidFill>
                <a:srgbClr val="C00000"/>
              </a:solidFill>
            </a:endParaRPr>
          </a:p>
        </p:txBody>
      </p:sp>
      <p:sp>
        <p:nvSpPr>
          <p:cNvPr id="16" name="文本框 15"/>
          <p:cNvSpPr txBox="1"/>
          <p:nvPr/>
        </p:nvSpPr>
        <p:spPr>
          <a:xfrm>
            <a:off x="1927860" y="1887855"/>
            <a:ext cx="1166495" cy="423545"/>
          </a:xfrm>
          <a:prstGeom prst="rect">
            <a:avLst/>
          </a:prstGeom>
          <a:noFill/>
        </p:spPr>
        <p:txBody>
          <a:bodyPr wrap="square" rtlCol="0" anchor="t">
            <a:spAutoFit/>
          </a:bodyPr>
          <a:p>
            <a:pPr algn="l">
              <a:lnSpc>
                <a:spcPct val="9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2001</a:t>
            </a:r>
            <a:r>
              <a:rPr lang="zh-CN"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9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2010</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8" name="文本框 17"/>
          <p:cNvSpPr txBox="1"/>
          <p:nvPr/>
        </p:nvSpPr>
        <p:spPr>
          <a:xfrm>
            <a:off x="2917190" y="1791970"/>
            <a:ext cx="2103755" cy="607695"/>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广东省韶关市</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公司从事</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培育工作，任育苗员</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3" name="文本框 22"/>
          <p:cNvSpPr txBox="1"/>
          <p:nvPr/>
        </p:nvSpPr>
        <p:spPr>
          <a:xfrm>
            <a:off x="1927860" y="2533650"/>
            <a:ext cx="3206750" cy="607695"/>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2010</a:t>
            </a:r>
            <a:r>
              <a:rPr lang="zh-CN"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4</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月至今：韶关市</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公司从事沙田柚              </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                              种植工作，任技术服务经理</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4" name="文本框 23"/>
          <p:cNvSpPr txBox="1"/>
          <p:nvPr/>
        </p:nvSpPr>
        <p:spPr>
          <a:xfrm>
            <a:off x="5746115" y="1898650"/>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月至今</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5" name="文本框 24"/>
          <p:cNvSpPr txBox="1"/>
          <p:nvPr/>
        </p:nvSpPr>
        <p:spPr>
          <a:xfrm>
            <a:off x="6856095" y="1898650"/>
            <a:ext cx="4612640" cy="607695"/>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掌握</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（农作物）播种、育苗、施肥、灌溉、病虫害防治、收获等方面的技术问题，可独立解决病虫害防治。</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6" name="文本框 25"/>
          <p:cNvSpPr txBox="1"/>
          <p:nvPr/>
        </p:nvSpPr>
        <p:spPr>
          <a:xfrm>
            <a:off x="6005195" y="243014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7" name="文本框 26"/>
          <p:cNvSpPr txBox="1"/>
          <p:nvPr/>
        </p:nvSpPr>
        <p:spPr>
          <a:xfrm>
            <a:off x="6872605" y="2430145"/>
            <a:ext cx="588137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市</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杯丰收大奖赛；独立参赛；获银奖；比赛主办方评价优秀</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2" name="文本框 41"/>
          <p:cNvSpPr txBox="1"/>
          <p:nvPr/>
        </p:nvSpPr>
        <p:spPr>
          <a:xfrm>
            <a:off x="1403350"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3" name="文本框 42"/>
          <p:cNvSpPr txBox="1"/>
          <p:nvPr/>
        </p:nvSpPr>
        <p:spPr>
          <a:xfrm>
            <a:off x="2273935"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种植项目</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4" name="文本框 43"/>
          <p:cNvSpPr txBox="1"/>
          <p:nvPr/>
        </p:nvSpPr>
        <p:spPr>
          <a:xfrm>
            <a:off x="3564255"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杯银奖</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5" name="文本框 44"/>
          <p:cNvSpPr txBox="1"/>
          <p:nvPr/>
        </p:nvSpPr>
        <p:spPr>
          <a:xfrm>
            <a:off x="4799330"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市政府</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6" name="文本框 45"/>
          <p:cNvSpPr txBox="1"/>
          <p:nvPr/>
        </p:nvSpPr>
        <p:spPr>
          <a:xfrm>
            <a:off x="5865495" y="4316095"/>
            <a:ext cx="232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a:t>
            </a:r>
            <a:endPar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7" name="文本框 46"/>
          <p:cNvSpPr txBox="1"/>
          <p:nvPr/>
        </p:nvSpPr>
        <p:spPr>
          <a:xfrm>
            <a:off x="6171565"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8" name="文本框 47"/>
          <p:cNvSpPr txBox="1"/>
          <p:nvPr/>
        </p:nvSpPr>
        <p:spPr>
          <a:xfrm>
            <a:off x="7059930"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专利</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49" name="文本框 48"/>
          <p:cNvSpPr txBox="1"/>
          <p:nvPr/>
        </p:nvSpPr>
        <p:spPr>
          <a:xfrm>
            <a:off x="8026400" y="4316095"/>
            <a:ext cx="1219200" cy="86614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发明专利</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实用新型专利</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外观设计专利</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0" name="文本框 49"/>
          <p:cNvSpPr txBox="1"/>
          <p:nvPr/>
        </p:nvSpPr>
        <p:spPr>
          <a:xfrm>
            <a:off x="8953500"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xxxxxx</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1" name="文本框 50"/>
          <p:cNvSpPr txBox="1"/>
          <p:nvPr/>
        </p:nvSpPr>
        <p:spPr>
          <a:xfrm>
            <a:off x="10051415" y="431609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xxx</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2" name="文本框 51"/>
          <p:cNvSpPr txBox="1"/>
          <p:nvPr/>
        </p:nvSpPr>
        <p:spPr>
          <a:xfrm>
            <a:off x="10996295" y="4316095"/>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a:t>
            </a:r>
            <a:endPar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3" name="文本框 52"/>
          <p:cNvSpPr txBox="1"/>
          <p:nvPr/>
        </p:nvSpPr>
        <p:spPr>
          <a:xfrm>
            <a:off x="1584960" y="5871210"/>
            <a:ext cx="2391410" cy="34925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沙田柚种植管理技术要点</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4" name="文本框 53"/>
          <p:cNvSpPr txBox="1"/>
          <p:nvPr/>
        </p:nvSpPr>
        <p:spPr>
          <a:xfrm>
            <a:off x="3516630" y="5871210"/>
            <a:ext cx="27813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a:t>
            </a:r>
            <a:endPar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5" name="文本框 54"/>
          <p:cNvSpPr txBox="1"/>
          <p:nvPr/>
        </p:nvSpPr>
        <p:spPr>
          <a:xfrm>
            <a:off x="3976370" y="5871210"/>
            <a:ext cx="2391410" cy="34925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《农家参谋》</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6" name="文本框 55"/>
          <p:cNvSpPr txBox="1"/>
          <p:nvPr/>
        </p:nvSpPr>
        <p:spPr>
          <a:xfrm>
            <a:off x="5207635" y="5880735"/>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28</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日</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7" name="文本框 56"/>
          <p:cNvSpPr txBox="1"/>
          <p:nvPr/>
        </p:nvSpPr>
        <p:spPr>
          <a:xfrm>
            <a:off x="6249670" y="5871210"/>
            <a:ext cx="1776730" cy="607695"/>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设施水果害虫绿色防控技术分析报告</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8" name="文本框 57"/>
          <p:cNvSpPr txBox="1"/>
          <p:nvPr/>
        </p:nvSpPr>
        <p:spPr>
          <a:xfrm>
            <a:off x="7965440" y="5871210"/>
            <a:ext cx="2394585" cy="737235"/>
          </a:xfrm>
          <a:prstGeom prst="rect">
            <a:avLst/>
          </a:prstGeom>
          <a:noFill/>
        </p:spPr>
        <p:txBody>
          <a:bodyPr wrap="square" rtlCol="0" anchor="t">
            <a:spAutoFit/>
          </a:bodyPr>
          <a:p>
            <a:pPr algn="l">
              <a:lnSpc>
                <a:spcPct val="140000"/>
              </a:lnSpc>
            </a:pPr>
            <a:r>
              <a:rPr lang="en-US" altLang="zh-CN"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月，通过推动绿色防控技术的应用，转变防治模式，避免水果产生严重耐药性问题；效果良好</a:t>
            </a:r>
            <a:endParaRPr lang="zh-CN" altLang="en-US"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59" name="文本框 58"/>
          <p:cNvSpPr txBox="1"/>
          <p:nvPr/>
        </p:nvSpPr>
        <p:spPr>
          <a:xfrm>
            <a:off x="10633710" y="5871210"/>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5</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p:cNvPicPr>
            <a:picLocks noChangeAspect="1"/>
          </p:cNvPicPr>
          <p:nvPr/>
        </p:nvPicPr>
        <p:blipFill>
          <a:blip r:embed="rId1"/>
          <a:stretch>
            <a:fillRect/>
          </a:stretch>
        </p:blipFill>
        <p:spPr>
          <a:xfrm>
            <a:off x="3983990" y="871855"/>
            <a:ext cx="7997190" cy="5421630"/>
          </a:xfrm>
          <a:prstGeom prst="rect">
            <a:avLst/>
          </a:prstGeom>
        </p:spPr>
      </p:pic>
      <p:sp>
        <p:nvSpPr>
          <p:cNvPr id="7" name="五边形 6"/>
          <p:cNvSpPr/>
          <p:nvPr/>
        </p:nvSpPr>
        <p:spPr>
          <a:xfrm>
            <a:off x="-34925" y="390525"/>
            <a:ext cx="3931920"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62611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表四：证书证明材料</a:t>
            </a:r>
            <a:endParaRPr lang="zh-CN" altLang="en-US" sz="2400" b="1">
              <a:solidFill>
                <a:schemeClr val="bg1"/>
              </a:solidFill>
              <a:latin typeface="微软雅黑" panose="020B0503020204020204" charset="-122"/>
              <a:ea typeface="微软雅黑" panose="020B0503020204020204"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18" name="椭圆 17"/>
          <p:cNvSpPr/>
          <p:nvPr/>
        </p:nvSpPr>
        <p:spPr>
          <a:xfrm>
            <a:off x="6627495" y="5438775"/>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矩形 25"/>
          <p:cNvSpPr/>
          <p:nvPr/>
        </p:nvSpPr>
        <p:spPr>
          <a:xfrm>
            <a:off x="5274945" y="5601970"/>
            <a:ext cx="314325" cy="293370"/>
          </a:xfrm>
          <a:prstGeom prst="rect">
            <a:avLst/>
          </a:prstGeom>
          <a:noFill/>
          <a:ln w="1905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8"/>
          <p:cNvSpPr/>
          <p:nvPr/>
        </p:nvSpPr>
        <p:spPr>
          <a:xfrm>
            <a:off x="8684260" y="2587625"/>
            <a:ext cx="3082290" cy="424180"/>
          </a:xfrm>
          <a:prstGeom prst="rect">
            <a:avLst/>
          </a:prstGeom>
          <a:noFill/>
          <a:ln w="1905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3896995" y="727710"/>
            <a:ext cx="8004810" cy="5639435"/>
          </a:xfrm>
          <a:prstGeom prst="rect">
            <a:avLst/>
          </a:prstGeom>
          <a:noFill/>
          <a:ln w="3175">
            <a:solidFill>
              <a:schemeClr val="bg2">
                <a:lumMod val="9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文本框 14"/>
          <p:cNvSpPr txBox="1"/>
          <p:nvPr/>
        </p:nvSpPr>
        <p:spPr>
          <a:xfrm>
            <a:off x="626110" y="2352040"/>
            <a:ext cx="2860040" cy="975995"/>
          </a:xfrm>
          <a:prstGeom prst="rect">
            <a:avLst/>
          </a:prstGeom>
          <a:noFill/>
        </p:spPr>
        <p:txBody>
          <a:bodyPr wrap="square" rtlCol="0" anchor="t">
            <a:spAutoFit/>
          </a:bodyPr>
          <a:p>
            <a:pPr algn="just">
              <a:lnSpc>
                <a:spcPct val="12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凡提供的复印件，应由验证人验证后签名并加盖审核部门公章。</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6" name="文本框 5"/>
          <p:cNvSpPr txBox="1"/>
          <p:nvPr/>
        </p:nvSpPr>
        <p:spPr>
          <a:xfrm>
            <a:off x="5530850" y="4559935"/>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3" name="文本框 2"/>
          <p:cNvSpPr txBox="1"/>
          <p:nvPr/>
        </p:nvSpPr>
        <p:spPr>
          <a:xfrm>
            <a:off x="5385435" y="5034280"/>
            <a:ext cx="1242060" cy="306705"/>
          </a:xfrm>
          <a:prstGeom prst="rect">
            <a:avLst/>
          </a:prstGeom>
          <a:noFill/>
        </p:spPr>
        <p:txBody>
          <a:bodyPr wrap="none" rtlCol="0">
            <a:spAutoFit/>
          </a:bodyPr>
          <a:p>
            <a:r>
              <a:rPr lang="zh-CN" altLang="en-US" sz="1400" b="1">
                <a:solidFill>
                  <a:srgbClr val="C00000"/>
                </a:solidFill>
              </a:rPr>
              <a:t>韶关市</a:t>
            </a:r>
            <a:r>
              <a:rPr lang="en-US" altLang="zh-CN" sz="1400" b="1">
                <a:solidFill>
                  <a:srgbClr val="C00000"/>
                </a:solidFill>
              </a:rPr>
              <a:t>xx</a:t>
            </a:r>
            <a:r>
              <a:rPr lang="zh-CN" altLang="en-US" sz="1400" b="1">
                <a:solidFill>
                  <a:srgbClr val="C00000"/>
                </a:solidFill>
              </a:rPr>
              <a:t>公司</a:t>
            </a:r>
            <a:endParaRPr lang="zh-CN" altLang="en-US" sz="1400" b="1">
              <a:solidFill>
                <a:srgbClr val="C00000"/>
              </a:solidFill>
            </a:endParaRPr>
          </a:p>
        </p:txBody>
      </p:sp>
      <p:sp>
        <p:nvSpPr>
          <p:cNvPr id="10" name="文本框 9"/>
          <p:cNvSpPr txBox="1"/>
          <p:nvPr/>
        </p:nvSpPr>
        <p:spPr>
          <a:xfrm>
            <a:off x="4810760" y="5895340"/>
            <a:ext cx="1211580" cy="306705"/>
          </a:xfrm>
          <a:prstGeom prst="rect">
            <a:avLst/>
          </a:prstGeom>
          <a:noFill/>
        </p:spPr>
        <p:txBody>
          <a:bodyPr wrap="none" rtlCol="0">
            <a:spAutoFit/>
          </a:bodyPr>
          <a:p>
            <a:r>
              <a:rPr lang="en-US" altLang="zh-CN" sz="1400" b="1">
                <a:solidFill>
                  <a:srgbClr val="C00000"/>
                </a:solidFill>
              </a:rPr>
              <a:t>xx</a:t>
            </a:r>
            <a:r>
              <a:rPr lang="zh-CN" altLang="en-US" sz="1400" b="1">
                <a:solidFill>
                  <a:srgbClr val="C00000"/>
                </a:solidFill>
              </a:rPr>
              <a:t>年</a:t>
            </a:r>
            <a:r>
              <a:rPr lang="en-US" altLang="zh-CN" sz="1400" b="1">
                <a:solidFill>
                  <a:srgbClr val="C00000"/>
                </a:solidFill>
              </a:rPr>
              <a:t>xx</a:t>
            </a:r>
            <a:r>
              <a:rPr lang="zh-CN" altLang="en-US" sz="1400" b="1">
                <a:solidFill>
                  <a:srgbClr val="C00000"/>
                </a:solidFill>
              </a:rPr>
              <a:t>月</a:t>
            </a:r>
            <a:r>
              <a:rPr lang="en-US" altLang="zh-CN" sz="1400" b="1">
                <a:solidFill>
                  <a:srgbClr val="C00000"/>
                </a:solidFill>
              </a:rPr>
              <a:t>xx</a:t>
            </a:r>
            <a:r>
              <a:rPr lang="zh-CN" altLang="en-US" sz="1400" b="1">
                <a:solidFill>
                  <a:srgbClr val="C00000"/>
                </a:solidFill>
              </a:rPr>
              <a:t>日</a:t>
            </a:r>
            <a:endParaRPr lang="zh-CN" altLang="en-US" sz="1400" b="1">
              <a:solidFill>
                <a:srgbClr val="C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6627495" y="477520"/>
            <a:ext cx="4204970" cy="5772785"/>
          </a:xfrm>
          <a:prstGeom prst="rect">
            <a:avLst/>
          </a:prstGeom>
        </p:spPr>
      </p:pic>
      <p:sp>
        <p:nvSpPr>
          <p:cNvPr id="6" name="圆角矩形 5"/>
          <p:cNvSpPr/>
          <p:nvPr/>
        </p:nvSpPr>
        <p:spPr>
          <a:xfrm>
            <a:off x="7753985" y="1751330"/>
            <a:ext cx="2485390" cy="166751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五边形 6"/>
          <p:cNvSpPr/>
          <p:nvPr/>
        </p:nvSpPr>
        <p:spPr>
          <a:xfrm>
            <a:off x="-34925" y="390525"/>
            <a:ext cx="3931920"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62611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表四：证书证明材料</a:t>
            </a:r>
            <a:endParaRPr lang="zh-CN" altLang="en-US" sz="2400" b="1">
              <a:solidFill>
                <a:schemeClr val="bg1"/>
              </a:solidFill>
              <a:latin typeface="微软雅黑" panose="020B0503020204020204" charset="-122"/>
              <a:ea typeface="微软雅黑" panose="020B0503020204020204"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12" name="文本框 11"/>
          <p:cNvSpPr txBox="1"/>
          <p:nvPr/>
        </p:nvSpPr>
        <p:spPr>
          <a:xfrm>
            <a:off x="8754110" y="3035300"/>
            <a:ext cx="1654175" cy="386080"/>
          </a:xfrm>
          <a:prstGeom prst="rect">
            <a:avLst/>
          </a:prstGeom>
          <a:noFill/>
        </p:spPr>
        <p:txBody>
          <a:bodyPr wrap="square" rtlCol="0" anchor="t">
            <a:spAutoFit/>
          </a:bodyPr>
          <a:p>
            <a:pPr algn="just">
              <a:lnSpc>
                <a:spcPct val="12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验证人：李四</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3" name="椭圆 12"/>
          <p:cNvSpPr/>
          <p:nvPr/>
        </p:nvSpPr>
        <p:spPr>
          <a:xfrm>
            <a:off x="9108440" y="2671445"/>
            <a:ext cx="1405255" cy="132905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9272905" y="3477895"/>
            <a:ext cx="1654175" cy="312420"/>
          </a:xfrm>
          <a:prstGeom prst="rect">
            <a:avLst/>
          </a:prstGeom>
          <a:noFill/>
        </p:spPr>
        <p:txBody>
          <a:bodyPr wrap="square" rtlCol="0" anchor="t">
            <a:spAutoFit/>
          </a:bodyPr>
          <a:p>
            <a:pPr algn="just">
              <a:lnSpc>
                <a:spcPct val="12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审核部门公章</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5" name="文本框 14"/>
          <p:cNvSpPr txBox="1"/>
          <p:nvPr/>
        </p:nvSpPr>
        <p:spPr>
          <a:xfrm>
            <a:off x="2125980" y="3222625"/>
            <a:ext cx="3142615" cy="681355"/>
          </a:xfrm>
          <a:prstGeom prst="rect">
            <a:avLst/>
          </a:prstGeom>
          <a:noFill/>
        </p:spPr>
        <p:txBody>
          <a:bodyPr wrap="square" rtlCol="0" anchor="t">
            <a:spAutoFit/>
          </a:bodyPr>
          <a:p>
            <a:pPr algn="just">
              <a:lnSpc>
                <a:spcPct val="12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凡提供的复印件，应由验证人验证后签名并加盖审核部门公章。</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0" name="文本框 9"/>
          <p:cNvSpPr txBox="1"/>
          <p:nvPr/>
        </p:nvSpPr>
        <p:spPr>
          <a:xfrm>
            <a:off x="8290560" y="1904365"/>
            <a:ext cx="1497330" cy="349250"/>
          </a:xfrm>
          <a:prstGeom prst="rect">
            <a:avLst/>
          </a:prstGeom>
          <a:noFill/>
        </p:spPr>
        <p:txBody>
          <a:bodyPr wrap="square" rtlCol="0" anchor="t">
            <a:spAutoFit/>
          </a:bodyPr>
          <a:p>
            <a:pPr algn="dist">
              <a:lnSpc>
                <a:spcPct val="120000"/>
              </a:lnSpc>
            </a:pPr>
            <a:r>
              <a:rPr lang="zh-CN" altLang="en-US" sz="1400">
                <a:solidFill>
                  <a:schemeClr val="tx1">
                    <a:lumMod val="50000"/>
                    <a:lumOff val="50000"/>
                  </a:schemeClr>
                </a:solidFill>
                <a:latin typeface="方正小标宋简体" panose="02010601030101010101" charset="-122"/>
                <a:ea typeface="方正小标宋简体" panose="02010601030101010101" charset="-122"/>
                <a:cs typeface="方正小标宋简体" panose="02010601030101010101" charset="-122"/>
                <a:sym typeface="+mn-ea"/>
              </a:rPr>
              <a:t>身份证</a:t>
            </a:r>
            <a:endParaRPr lang="zh-CN" altLang="en-US" sz="1400">
              <a:solidFill>
                <a:schemeClr val="tx1">
                  <a:lumMod val="50000"/>
                  <a:lumOff val="50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8" name="文本框 7"/>
          <p:cNvSpPr txBox="1"/>
          <p:nvPr/>
        </p:nvSpPr>
        <p:spPr>
          <a:xfrm>
            <a:off x="9540240" y="5664835"/>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9" name="文本框 8"/>
          <p:cNvSpPr txBox="1"/>
          <p:nvPr/>
        </p:nvSpPr>
        <p:spPr>
          <a:xfrm>
            <a:off x="9246870" y="5971540"/>
            <a:ext cx="1247775" cy="306705"/>
          </a:xfrm>
          <a:prstGeom prst="rect">
            <a:avLst/>
          </a:prstGeom>
          <a:noFill/>
        </p:spPr>
        <p:txBody>
          <a:bodyPr wrap="none" rtlCol="0">
            <a:spAutoFit/>
          </a:bodyPr>
          <a:p>
            <a:r>
              <a:rPr lang="en-US" altLang="zh-CN" sz="1400" b="1">
                <a:solidFill>
                  <a:srgbClr val="C00000"/>
                </a:solidFill>
              </a:rPr>
              <a:t>2021      10   xx</a:t>
            </a:r>
            <a:endParaRPr lang="en-US" altLang="zh-CN" sz="1400" b="1">
              <a:solidFill>
                <a:srgbClr val="C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五边形 6"/>
          <p:cNvSpPr/>
          <p:nvPr/>
        </p:nvSpPr>
        <p:spPr>
          <a:xfrm>
            <a:off x="-34925" y="390525"/>
            <a:ext cx="418401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62611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表五：评前公示情况表</a:t>
            </a:r>
            <a:endParaRPr lang="zh-CN" altLang="en-US" sz="2400" b="1">
              <a:solidFill>
                <a:schemeClr val="bg1"/>
              </a:solidFill>
              <a:latin typeface="微软雅黑" panose="020B0503020204020204" charset="-122"/>
              <a:ea typeface="微软雅黑" panose="020B0503020204020204"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6" name="矩形 25"/>
          <p:cNvSpPr/>
          <p:nvPr/>
        </p:nvSpPr>
        <p:spPr>
          <a:xfrm>
            <a:off x="9535795" y="5774690"/>
            <a:ext cx="314325" cy="293370"/>
          </a:xfrm>
          <a:prstGeom prst="rect">
            <a:avLst/>
          </a:prstGeom>
          <a:noFill/>
          <a:ln w="1905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文本框 14"/>
          <p:cNvSpPr txBox="1"/>
          <p:nvPr/>
        </p:nvSpPr>
        <p:spPr>
          <a:xfrm>
            <a:off x="972820" y="2399665"/>
            <a:ext cx="4714875" cy="2011045"/>
          </a:xfrm>
          <a:prstGeom prst="rect">
            <a:avLst/>
          </a:prstGeom>
          <a:noFill/>
        </p:spPr>
        <p:txBody>
          <a:bodyPr wrap="square" rtlCol="0" anchor="t">
            <a:spAutoFit/>
          </a:bodyPr>
          <a:p>
            <a:pPr algn="just">
              <a:lnSpc>
                <a:spcPct val="130000"/>
              </a:lnSpc>
            </a:pP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注意：</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a:p>
            <a:pPr algn="just">
              <a:lnSpc>
                <a:spcPct val="13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1.申报人有工作单位的，此表由申报人所在单位（经营主体、社团组织）填写；</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a:p>
            <a:pPr algn="just">
              <a:lnSpc>
                <a:spcPct val="13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2.申报人无工作单位的，此表由申报人户籍所在村委会、或所属县、区农业农村局填写；</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a:p>
            <a:pPr algn="just">
              <a:lnSpc>
                <a:spcPct val="13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3.此表用A4纸打印。</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p:txBody>
      </p:sp>
      <p:pic>
        <p:nvPicPr>
          <p:cNvPr id="8" name="图片 7"/>
          <p:cNvPicPr>
            <a:picLocks noChangeAspect="1"/>
          </p:cNvPicPr>
          <p:nvPr/>
        </p:nvPicPr>
        <p:blipFill>
          <a:blip r:embed="rId1"/>
          <a:stretch>
            <a:fillRect/>
          </a:stretch>
        </p:blipFill>
        <p:spPr>
          <a:xfrm>
            <a:off x="6432550" y="247650"/>
            <a:ext cx="4672330" cy="6165215"/>
          </a:xfrm>
          <a:prstGeom prst="rect">
            <a:avLst/>
          </a:prstGeom>
        </p:spPr>
      </p:pic>
      <p:sp>
        <p:nvSpPr>
          <p:cNvPr id="9" name="文本框 8"/>
          <p:cNvSpPr txBox="1"/>
          <p:nvPr/>
        </p:nvSpPr>
        <p:spPr>
          <a:xfrm>
            <a:off x="7321550" y="2482850"/>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1" name="文本框 10"/>
          <p:cNvSpPr txBox="1"/>
          <p:nvPr/>
        </p:nvSpPr>
        <p:spPr>
          <a:xfrm>
            <a:off x="8298180" y="2482850"/>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6" name="文本框 15"/>
          <p:cNvSpPr txBox="1"/>
          <p:nvPr/>
        </p:nvSpPr>
        <p:spPr>
          <a:xfrm>
            <a:off x="9385935" y="2480945"/>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7" name="文本框 16"/>
          <p:cNvSpPr txBox="1"/>
          <p:nvPr/>
        </p:nvSpPr>
        <p:spPr>
          <a:xfrm>
            <a:off x="10448290" y="2480945"/>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8" name="矩形 17"/>
          <p:cNvSpPr/>
          <p:nvPr/>
        </p:nvSpPr>
        <p:spPr>
          <a:xfrm>
            <a:off x="7009130" y="2315845"/>
            <a:ext cx="504190" cy="230505"/>
          </a:xfrm>
          <a:prstGeom prst="rect">
            <a:avLst/>
          </a:prstGeom>
          <a:noFill/>
          <a:ln w="19050">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7899400" y="3442970"/>
            <a:ext cx="1739265" cy="294005"/>
          </a:xfrm>
          <a:prstGeom prst="rect">
            <a:avLst/>
          </a:prstGeom>
          <a:noFill/>
          <a:ln w="9525">
            <a:noFill/>
          </a:ln>
        </p:spPr>
        <p:txBody>
          <a:bodyPr wrap="square">
            <a:spAutoFit/>
          </a:bodyPr>
          <a:p>
            <a:pPr indent="0" algn="dist">
              <a:lnSpc>
                <a:spcPct val="110000"/>
              </a:lnSpc>
            </a:pPr>
            <a:r>
              <a:rPr lang="zh-CN" altLang="en-US" sz="1200" b="1">
                <a:solidFill>
                  <a:srgbClr val="C00000"/>
                </a:solidFill>
                <a:cs typeface="楷体_GB2312" charset="0"/>
              </a:rPr>
              <a:t>情况属实</a:t>
            </a:r>
            <a:endParaRPr lang="zh-CN" altLang="en-US" sz="1200" b="1">
              <a:solidFill>
                <a:srgbClr val="C00000"/>
              </a:solidFill>
              <a:cs typeface="楷体_GB2312" charset="0"/>
            </a:endParaRPr>
          </a:p>
        </p:txBody>
      </p:sp>
      <p:sp>
        <p:nvSpPr>
          <p:cNvPr id="20" name="文本框 19"/>
          <p:cNvSpPr txBox="1"/>
          <p:nvPr/>
        </p:nvSpPr>
        <p:spPr>
          <a:xfrm>
            <a:off x="7513320" y="5111115"/>
            <a:ext cx="2802255" cy="294005"/>
          </a:xfrm>
          <a:prstGeom prst="rect">
            <a:avLst/>
          </a:prstGeom>
          <a:noFill/>
          <a:ln w="9525">
            <a:noFill/>
          </a:ln>
        </p:spPr>
        <p:txBody>
          <a:bodyPr wrap="square">
            <a:spAutoFit/>
          </a:bodyPr>
          <a:p>
            <a:pPr indent="0" algn="dist">
              <a:lnSpc>
                <a:spcPct val="110000"/>
              </a:lnSpc>
            </a:pPr>
            <a:r>
              <a:rPr lang="zh-CN" altLang="en-US" sz="1200" b="1">
                <a:solidFill>
                  <a:srgbClr val="C00000"/>
                </a:solidFill>
                <a:cs typeface="楷体_GB2312" charset="0"/>
              </a:rPr>
              <a:t>经核，情况属实，同意推荐评审。</a:t>
            </a:r>
            <a:endParaRPr lang="zh-CN" altLang="en-US" sz="1200" b="1">
              <a:solidFill>
                <a:srgbClr val="C00000"/>
              </a:solidFill>
              <a:cs typeface="楷体_GB2312" charset="0"/>
            </a:endParaRPr>
          </a:p>
        </p:txBody>
      </p:sp>
      <p:sp>
        <p:nvSpPr>
          <p:cNvPr id="21" name="椭圆 20"/>
          <p:cNvSpPr/>
          <p:nvPr/>
        </p:nvSpPr>
        <p:spPr>
          <a:xfrm>
            <a:off x="9850120" y="5478780"/>
            <a:ext cx="1123315" cy="106235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7192010" y="1303655"/>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3" name="文本框 2"/>
          <p:cNvSpPr txBox="1"/>
          <p:nvPr/>
        </p:nvSpPr>
        <p:spPr>
          <a:xfrm>
            <a:off x="8926195" y="1303655"/>
            <a:ext cx="2301240" cy="306705"/>
          </a:xfrm>
          <a:prstGeom prst="rect">
            <a:avLst/>
          </a:prstGeom>
          <a:noFill/>
        </p:spPr>
        <p:txBody>
          <a:bodyPr wrap="none" rtlCol="0">
            <a:spAutoFit/>
          </a:bodyPr>
          <a:p>
            <a:r>
              <a:rPr lang="zh-CN" altLang="en-US" sz="1400" b="1">
                <a:solidFill>
                  <a:srgbClr val="C00000"/>
                </a:solidFill>
              </a:rPr>
              <a:t>广东省韶关市</a:t>
            </a:r>
            <a:r>
              <a:rPr lang="en-US" altLang="zh-CN" sz="1400" b="1">
                <a:solidFill>
                  <a:srgbClr val="C00000"/>
                </a:solidFill>
              </a:rPr>
              <a:t>xx</a:t>
            </a:r>
            <a:r>
              <a:rPr lang="zh-CN" altLang="en-US" sz="1400" b="1">
                <a:solidFill>
                  <a:srgbClr val="C00000"/>
                </a:solidFill>
              </a:rPr>
              <a:t>县</a:t>
            </a:r>
            <a:r>
              <a:rPr lang="en-US" altLang="zh-CN" sz="1400" b="1">
                <a:solidFill>
                  <a:srgbClr val="C00000"/>
                </a:solidFill>
              </a:rPr>
              <a:t>xx</a:t>
            </a:r>
            <a:r>
              <a:rPr lang="zh-CN" altLang="en-US" sz="1400" b="1">
                <a:solidFill>
                  <a:srgbClr val="C00000"/>
                </a:solidFill>
              </a:rPr>
              <a:t>村委会</a:t>
            </a:r>
            <a:endParaRPr lang="zh-CN" altLang="en-US" sz="1400" b="1">
              <a:solidFill>
                <a:srgbClr val="C00000"/>
              </a:solidFill>
            </a:endParaRPr>
          </a:p>
        </p:txBody>
      </p:sp>
      <p:sp>
        <p:nvSpPr>
          <p:cNvPr id="10" name="文本框 9"/>
          <p:cNvSpPr txBox="1"/>
          <p:nvPr/>
        </p:nvSpPr>
        <p:spPr>
          <a:xfrm>
            <a:off x="7522845" y="1840230"/>
            <a:ext cx="1654175" cy="229870"/>
          </a:xfrm>
          <a:prstGeom prst="rect">
            <a:avLst/>
          </a:prstGeom>
          <a:noFill/>
        </p:spPr>
        <p:txBody>
          <a:bodyPr wrap="none" rtlCol="0">
            <a:spAutoFit/>
          </a:bodyPr>
          <a:p>
            <a:r>
              <a:rPr lang="zh-CN" altLang="zh-CN" sz="900" b="1">
                <a:solidFill>
                  <a:srgbClr val="C00000"/>
                </a:solidFill>
              </a:rPr>
              <a:t>生产应用</a:t>
            </a:r>
            <a:r>
              <a:rPr lang="en-US" altLang="zh-CN" sz="900" b="1">
                <a:solidFill>
                  <a:srgbClr val="C00000"/>
                </a:solidFill>
              </a:rPr>
              <a:t>—</a:t>
            </a:r>
            <a:r>
              <a:rPr lang="zh-CN" altLang="en-US" sz="900" b="1">
                <a:solidFill>
                  <a:srgbClr val="C00000"/>
                </a:solidFill>
              </a:rPr>
              <a:t>种植技术</a:t>
            </a:r>
            <a:r>
              <a:rPr lang="en-US" altLang="zh-CN" sz="900" b="1">
                <a:solidFill>
                  <a:srgbClr val="C00000"/>
                </a:solidFill>
              </a:rPr>
              <a:t>—</a:t>
            </a:r>
            <a:r>
              <a:rPr lang="zh-CN" altLang="en-US" sz="900" b="1">
                <a:solidFill>
                  <a:srgbClr val="C00000"/>
                </a:solidFill>
              </a:rPr>
              <a:t>沙田柚</a:t>
            </a:r>
            <a:endParaRPr lang="zh-CN" altLang="en-US" sz="900" b="1">
              <a:solidFill>
                <a:srgbClr val="C00000"/>
              </a:solidFill>
            </a:endParaRPr>
          </a:p>
        </p:txBody>
      </p:sp>
      <p:sp>
        <p:nvSpPr>
          <p:cNvPr id="12" name="文本框 11"/>
          <p:cNvSpPr txBox="1"/>
          <p:nvPr/>
        </p:nvSpPr>
        <p:spPr>
          <a:xfrm>
            <a:off x="9564370" y="1802130"/>
            <a:ext cx="720090" cy="306705"/>
          </a:xfrm>
          <a:prstGeom prst="rect">
            <a:avLst/>
          </a:prstGeom>
          <a:noFill/>
        </p:spPr>
        <p:txBody>
          <a:bodyPr wrap="none" rtlCol="0">
            <a:spAutoFit/>
          </a:bodyPr>
          <a:p>
            <a:r>
              <a:rPr lang="zh-CN" altLang="en-US" sz="1400" b="1">
                <a:solidFill>
                  <a:srgbClr val="C00000"/>
                </a:solidFill>
              </a:rPr>
              <a:t>工程师</a:t>
            </a:r>
            <a:endParaRPr lang="zh-CN" altLang="en-US" sz="1400" b="1">
              <a:solidFill>
                <a:srgbClr val="C00000"/>
              </a:solidFill>
            </a:endParaRPr>
          </a:p>
        </p:txBody>
      </p:sp>
      <p:sp>
        <p:nvSpPr>
          <p:cNvPr id="13" name="文本框 12"/>
          <p:cNvSpPr txBox="1"/>
          <p:nvPr/>
        </p:nvSpPr>
        <p:spPr>
          <a:xfrm>
            <a:off x="7899400" y="2174240"/>
            <a:ext cx="2745105" cy="306705"/>
          </a:xfrm>
          <a:prstGeom prst="rect">
            <a:avLst/>
          </a:prstGeom>
          <a:noFill/>
        </p:spPr>
        <p:txBody>
          <a:bodyPr wrap="none" rtlCol="0">
            <a:spAutoFit/>
          </a:bodyPr>
          <a:p>
            <a:r>
              <a:rPr lang="en-US" altLang="zh-CN" sz="1400" b="1">
                <a:solidFill>
                  <a:srgbClr val="C00000"/>
                </a:solidFill>
              </a:rPr>
              <a:t>2021       10           25        10           29</a:t>
            </a:r>
            <a:endParaRPr lang="en-US" altLang="zh-CN" sz="1400" b="1">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五边形 9"/>
          <p:cNvSpPr/>
          <p:nvPr/>
        </p:nvSpPr>
        <p:spPr>
          <a:xfrm>
            <a:off x="-34925" y="390525"/>
            <a:ext cx="116198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849630" y="79375"/>
            <a:ext cx="10515600" cy="1325563"/>
          </a:xfrm>
        </p:spPr>
        <p:txBody>
          <a:bodyPr/>
          <a:p>
            <a:pPr>
              <a:lnSpc>
                <a:spcPct val="130000"/>
              </a:lnSpc>
            </a:pPr>
            <a:r>
              <a:rPr lang="zh-CN" altLang="en-US" sz="2400">
                <a:latin typeface="微软雅黑" panose="020B0503020204020204" charset="-122"/>
                <a:ea typeface="微软雅黑" panose="020B0503020204020204" charset="-122"/>
              </a:rPr>
              <a:t>本次乡村工匠职称申报仍使用实行纸质材料与网上填报相结合的送审方式</a:t>
            </a:r>
            <a:endParaRPr lang="zh-CN" altLang="en-US" sz="240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5577840" y="6043295"/>
            <a:ext cx="6407150" cy="483870"/>
          </a:xfrm>
        </p:spPr>
        <p:txBody>
          <a:bodyPr/>
          <a:p>
            <a:r>
              <a:rPr lang="zh-CN" altLang="en-US" sz="2000">
                <a:latin typeface="方正小标宋简体" panose="02010601030101010101" charset="-122"/>
                <a:ea typeface="方正小标宋简体" panose="02010601030101010101" charset="-122"/>
                <a:cs typeface="方正小标宋简体" panose="02010601030101010101" charset="-122"/>
              </a:rPr>
              <a:t>（申报系统在2021年10月22日正式开放，接受申报）</a:t>
            </a:r>
            <a:endParaRPr lang="zh-CN" altLang="en-US" sz="2000">
              <a:latin typeface="方正小标宋简体" panose="02010601030101010101" charset="-122"/>
              <a:ea typeface="方正小标宋简体" panose="02010601030101010101" charset="-122"/>
              <a:cs typeface="方正小标宋简体" panose="02010601030101010101"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graphicFrame>
        <p:nvGraphicFramePr>
          <p:cNvPr id="8" name="表格 7"/>
          <p:cNvGraphicFramePr/>
          <p:nvPr/>
        </p:nvGraphicFramePr>
        <p:xfrm>
          <a:off x="689610" y="1883410"/>
          <a:ext cx="10929620" cy="3773805"/>
        </p:xfrm>
        <a:graphic>
          <a:graphicData uri="http://schemas.openxmlformats.org/drawingml/2006/table">
            <a:tbl>
              <a:tblPr firstRow="1" bandRow="1">
                <a:tableStyleId>{5C22544A-7EE6-4342-B048-85BDC9FD1C3A}</a:tableStyleId>
              </a:tblPr>
              <a:tblGrid>
                <a:gridCol w="772160"/>
                <a:gridCol w="1072515"/>
                <a:gridCol w="3293110"/>
                <a:gridCol w="772160"/>
                <a:gridCol w="772795"/>
                <a:gridCol w="771525"/>
                <a:gridCol w="772160"/>
                <a:gridCol w="2703195"/>
              </a:tblGrid>
              <a:tr h="274320">
                <a:tc rowSpan="2">
                  <a:txBody>
                    <a:bodyPr/>
                    <a:p>
                      <a:pPr indent="0" algn="ctr">
                        <a:buNone/>
                      </a:pPr>
                      <a:r>
                        <a:rPr lang="zh-CN" sz="1200" b="0">
                          <a:solidFill>
                            <a:srgbClr val="000000"/>
                          </a:solidFill>
                          <a:ea typeface="宋体" panose="02010600030101010101" pitchFamily="2" charset="-122"/>
                        </a:rPr>
                        <a:t>序号</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ea typeface="宋体" panose="02010600030101010101" pitchFamily="2" charset="-122"/>
                        </a:rPr>
                        <a:t>项目</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zh-CN" sz="1200" b="0">
                          <a:solidFill>
                            <a:srgbClr val="000000"/>
                          </a:solidFill>
                          <a:ea typeface="宋体" panose="02010600030101010101" pitchFamily="2" charset="-122"/>
                        </a:rPr>
                        <a:t>子项目</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p>
                      <a:pPr indent="0" algn="ctr">
                        <a:buNone/>
                      </a:pPr>
                      <a:r>
                        <a:rPr lang="zh-CN" sz="1200" b="0">
                          <a:solidFill>
                            <a:srgbClr val="000000"/>
                          </a:solidFill>
                          <a:ea typeface="宋体" panose="02010600030101010101" pitchFamily="2" charset="-122"/>
                        </a:rPr>
                        <a:t>必要性</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rowSpan="2">
                  <a:txBody>
                    <a:bodyPr/>
                    <a:p>
                      <a:pPr indent="0" algn="ctr">
                        <a:buNone/>
                      </a:pPr>
                      <a:r>
                        <a:rPr lang="zh-CN" sz="1200" b="0">
                          <a:solidFill>
                            <a:srgbClr val="000000"/>
                          </a:solidFill>
                          <a:ea typeface="宋体" panose="02010600030101010101" pitchFamily="2" charset="-122"/>
                        </a:rPr>
                        <a:t>备注</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3685">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lgn="ctr">
                        <a:buNone/>
                      </a:pPr>
                      <a:r>
                        <a:rPr lang="zh-CN" sz="1200" b="1">
                          <a:solidFill>
                            <a:srgbClr val="000000"/>
                          </a:solidFill>
                          <a:ea typeface="宋体" panose="02010600030101010101" pitchFamily="2" charset="-122"/>
                        </a:rPr>
                        <a:t>必填</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r>
                        <a:rPr lang="zh-CN" sz="1200" b="0">
                          <a:solidFill>
                            <a:srgbClr val="000000"/>
                          </a:solidFill>
                          <a:ea typeface="宋体" panose="02010600030101010101" pitchFamily="2" charset="-122"/>
                        </a:rPr>
                        <a:t>选填</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ea typeface="宋体" panose="02010600030101010101" pitchFamily="2" charset="-122"/>
                        </a:rPr>
                        <a:t>不必要</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ea typeface="宋体" panose="02010600030101010101" pitchFamily="2" charset="-122"/>
                        </a:rPr>
                        <a:t>特殊</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274320">
                <a:tc>
                  <a:txBody>
                    <a:bodyPr/>
                    <a:p>
                      <a:pPr indent="0" algn="ctr">
                        <a:buNone/>
                      </a:pPr>
                      <a:r>
                        <a:rPr lang="en-US" sz="1200" b="0">
                          <a:solidFill>
                            <a:srgbClr val="000000"/>
                          </a:solidFill>
                          <a:latin typeface="宋体" panose="02010600030101010101" pitchFamily="2" charset="-122"/>
                        </a:rPr>
                        <a:t>1</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4">
                  <a:txBody>
                    <a:bodyPr/>
                    <a:p>
                      <a:pPr indent="0" algn="ctr">
                        <a:buNone/>
                      </a:pPr>
                      <a:r>
                        <a:rPr lang="zh-CN" sz="1200" b="0">
                          <a:solidFill>
                            <a:srgbClr val="000000"/>
                          </a:solidFill>
                          <a:ea typeface="宋体" panose="02010600030101010101" pitchFamily="2" charset="-122"/>
                        </a:rPr>
                        <a:t>基础材料</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ea typeface="宋体" panose="02010600030101010101" pitchFamily="2" charset="-122"/>
                        </a:rPr>
                        <a:t>身份证</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Arial" panose="020B0604020202020204" pitchFamily="34" charset="0"/>
                        </a:rPr>
                        <a:t>√</a:t>
                      </a:r>
                      <a:endParaRPr lang="en-US" altLang="en-US" sz="1200" b="1">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320">
                <a:tc>
                  <a:txBody>
                    <a:bodyPr/>
                    <a:p>
                      <a:pPr indent="0" algn="ctr">
                        <a:buNone/>
                      </a:pPr>
                      <a:r>
                        <a:rPr lang="en-US" sz="1200" b="0">
                          <a:solidFill>
                            <a:srgbClr val="000000"/>
                          </a:solidFill>
                          <a:latin typeface="宋体" panose="02010600030101010101" pitchFamily="2" charset="-122"/>
                        </a:rPr>
                        <a:t>2</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ea typeface="宋体" panose="02010600030101010101" pitchFamily="2" charset="-122"/>
                        </a:rPr>
                        <a:t>户口簿（“户主页”及标有自己姓名的“家庭成员页”）</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Arial" panose="020B0604020202020204" pitchFamily="34" charset="0"/>
                        </a:rPr>
                        <a:t>√</a:t>
                      </a:r>
                      <a:endParaRPr lang="en-US" altLang="en-US" sz="1200" b="1">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ea typeface="宋体" panose="02010600030101010101" pitchFamily="2" charset="-122"/>
                        </a:rPr>
                        <a:t>新增项</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940">
                <a:tc>
                  <a:txBody>
                    <a:bodyPr/>
                    <a:p>
                      <a:pPr indent="0" algn="ctr">
                        <a:buNone/>
                      </a:pPr>
                      <a:r>
                        <a:rPr lang="en-US" sz="1200" b="0">
                          <a:solidFill>
                            <a:srgbClr val="000000"/>
                          </a:solidFill>
                          <a:latin typeface="宋体" panose="02010600030101010101" pitchFamily="2" charset="-122"/>
                        </a:rPr>
                        <a:t>3</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ea typeface="宋体" panose="02010600030101010101" pitchFamily="2" charset="-122"/>
                        </a:rPr>
                        <a:t>参保证明</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1">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r>
                        <a:rPr lang="en-US" sz="1200" b="0">
                          <a:solidFill>
                            <a:srgbClr val="000000"/>
                          </a:solidFill>
                          <a:latin typeface="Arial" panose="020B0604020202020204" pitchFamily="34" charset="0"/>
                        </a:rPr>
                        <a:t>√</a:t>
                      </a:r>
                      <a:endParaRPr lang="en-US" altLang="en-US" sz="1200" b="0">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Arial" panose="020B0604020202020204" pitchFamily="34" charset="0"/>
                        </a:rPr>
                        <a:t>√</a:t>
                      </a:r>
                      <a:endParaRPr lang="en-US" altLang="en-US" sz="1200" b="0">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p>
                      <a:pPr indent="0">
                        <a:buNone/>
                      </a:pPr>
                      <a:r>
                        <a:rPr lang="zh-CN" sz="1200" b="1">
                          <a:solidFill>
                            <a:srgbClr val="C00000"/>
                          </a:solidFill>
                          <a:ea typeface="宋体" panose="02010600030101010101" pitchFamily="2" charset="-122"/>
                        </a:rPr>
                        <a:t>非个体</a:t>
                      </a:r>
                      <a:r>
                        <a:rPr lang="zh-CN" sz="1200" b="0">
                          <a:solidFill>
                            <a:srgbClr val="000000"/>
                          </a:solidFill>
                          <a:ea typeface="宋体" panose="02010600030101010101" pitchFamily="2" charset="-122"/>
                        </a:rPr>
                        <a:t>申报乡村工匠专业人才职称，该两项内容至少上传1项</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320">
                <a:tc>
                  <a:txBody>
                    <a:bodyPr/>
                    <a:p>
                      <a:pPr indent="0" algn="ctr">
                        <a:buNone/>
                      </a:pPr>
                      <a:r>
                        <a:rPr lang="en-US" sz="1200" b="0">
                          <a:solidFill>
                            <a:srgbClr val="000000"/>
                          </a:solidFill>
                          <a:latin typeface="宋体" panose="02010600030101010101" pitchFamily="2" charset="-122"/>
                        </a:rPr>
                        <a:t>4</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ea typeface="宋体" panose="02010600030101010101" pitchFamily="2" charset="-122"/>
                        </a:rPr>
                        <a:t>劳动合同</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1">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r>
                        <a:rPr lang="en-US" sz="1200" b="0">
                          <a:solidFill>
                            <a:srgbClr val="000000"/>
                          </a:solidFill>
                          <a:latin typeface="Arial" panose="020B0604020202020204" pitchFamily="34" charset="0"/>
                        </a:rPr>
                        <a:t>√</a:t>
                      </a:r>
                      <a:endParaRPr lang="en-US" altLang="en-US" sz="1200" b="0">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Arial" panose="020B0604020202020204" pitchFamily="34" charset="0"/>
                        </a:rPr>
                        <a:t>√</a:t>
                      </a:r>
                      <a:endParaRPr lang="en-US" altLang="en-US" sz="1200" b="0">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445135">
                <a:tc>
                  <a:txBody>
                    <a:bodyPr/>
                    <a:p>
                      <a:pPr indent="0" algn="ctr">
                        <a:buNone/>
                      </a:pPr>
                      <a:r>
                        <a:rPr lang="en-US" sz="1200" b="0">
                          <a:solidFill>
                            <a:srgbClr val="000000"/>
                          </a:solidFill>
                          <a:latin typeface="宋体" panose="02010600030101010101" pitchFamily="2" charset="-122"/>
                        </a:rPr>
                        <a:t>5</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indent="0" algn="ctr">
                        <a:buNone/>
                      </a:pPr>
                      <a:r>
                        <a:rPr lang="zh-CN" sz="1200" b="0">
                          <a:solidFill>
                            <a:srgbClr val="000000"/>
                          </a:solidFill>
                          <a:ea typeface="宋体" panose="02010600030101010101" pitchFamily="2" charset="-122"/>
                        </a:rPr>
                        <a:t>学历学位及职称（职业资格、技能等级）材料</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ea typeface="宋体" panose="02010600030101010101" pitchFamily="2" charset="-122"/>
                        </a:rPr>
                        <a:t>学历证书</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Arial" panose="020B0604020202020204" pitchFamily="34" charset="0"/>
                        </a:rPr>
                        <a:t>√</a:t>
                      </a:r>
                      <a:endParaRPr lang="en-US" altLang="en-US" sz="1200" b="1">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3">
                  <a:txBody>
                    <a:bodyPr/>
                    <a:p>
                      <a:pPr indent="0">
                        <a:buNone/>
                      </a:pPr>
                      <a:r>
                        <a:rPr lang="zh-CN" sz="1200" b="0">
                          <a:solidFill>
                            <a:srgbClr val="000000"/>
                          </a:solidFill>
                          <a:ea typeface="宋体" panose="02010600030101010101" pitchFamily="2" charset="-122"/>
                        </a:rPr>
                        <a:t>1.请根据申报条件中“学历、资历条件”有关要求，上传学历、学位、职称（（职业资格、技能等级））证书；</a:t>
                      </a:r>
                      <a:endParaRPr lang="zh-CN" sz="1200" b="0">
                        <a:solidFill>
                          <a:srgbClr val="000000"/>
                        </a:solidFill>
                        <a:ea typeface="宋体" panose="02010600030101010101" pitchFamily="2" charset="-122"/>
                      </a:endParaRPr>
                    </a:p>
                    <a:p>
                      <a:pPr indent="0">
                        <a:buNone/>
                      </a:pPr>
                      <a:r>
                        <a:rPr lang="zh-CN" sz="1200" b="0">
                          <a:solidFill>
                            <a:srgbClr val="000000"/>
                          </a:solidFill>
                          <a:ea typeface="宋体" panose="02010600030101010101" pitchFamily="2" charset="-122"/>
                        </a:rPr>
                        <a:t>2.如无法提供学历学位或职称（职业资格、技能等级）等材料，需申请破格申报乡村工匠职（正、副高级）称，需上传破格情况说明。</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45135">
                <a:tc>
                  <a:txBody>
                    <a:bodyPr/>
                    <a:p>
                      <a:pPr indent="0" algn="ctr">
                        <a:buNone/>
                      </a:pPr>
                      <a:r>
                        <a:rPr lang="en-US" sz="1200" b="0">
                          <a:solidFill>
                            <a:srgbClr val="000000"/>
                          </a:solidFill>
                          <a:latin typeface="宋体" panose="02010600030101010101" pitchFamily="2" charset="-122"/>
                        </a:rPr>
                        <a:t>6</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p>
                      <a:pPr indent="0">
                        <a:buNone/>
                      </a:pPr>
                      <a:r>
                        <a:rPr lang="zh-CN" sz="1200" b="0">
                          <a:solidFill>
                            <a:srgbClr val="000000"/>
                          </a:solidFill>
                          <a:ea typeface="宋体" panose="02010600030101010101" pitchFamily="2" charset="-122"/>
                        </a:rPr>
                        <a:t>学位证书</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Arial" panose="020B0604020202020204" pitchFamily="34" charset="0"/>
                        </a:rPr>
                        <a:t>√</a:t>
                      </a:r>
                      <a:endParaRPr lang="en-US" altLang="en-US" sz="1200" b="1">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r>
              <a:tr h="445135">
                <a:tc>
                  <a:txBody>
                    <a:bodyPr/>
                    <a:p>
                      <a:pPr indent="0" algn="ctr">
                        <a:buNone/>
                      </a:pPr>
                      <a:r>
                        <a:rPr lang="en-US" sz="1200" b="0">
                          <a:solidFill>
                            <a:srgbClr val="000000"/>
                          </a:solidFill>
                          <a:latin typeface="宋体" panose="02010600030101010101" pitchFamily="2" charset="-122"/>
                        </a:rPr>
                        <a:t>7</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p>
                      <a:pPr indent="0">
                        <a:buNone/>
                      </a:pPr>
                      <a:r>
                        <a:rPr lang="zh-CN" sz="1200" b="0">
                          <a:solidFill>
                            <a:srgbClr val="000000"/>
                          </a:solidFill>
                          <a:ea typeface="宋体" panose="02010600030101010101" pitchFamily="2" charset="-122"/>
                        </a:rPr>
                        <a:t>职称（职业资格、技能等级）证书</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Arial" panose="020B0604020202020204" pitchFamily="34" charset="0"/>
                        </a:rPr>
                        <a:t>√</a:t>
                      </a:r>
                      <a:endParaRPr lang="en-US" altLang="en-US" sz="1200" b="1">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endParaRPr lang="en-US" altLang="en-US" sz="1200" b="0">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r>
              <a:tr h="658495">
                <a:tc>
                  <a:txBody>
                    <a:bodyPr/>
                    <a:p>
                      <a:pPr indent="0" algn="ctr">
                        <a:buNone/>
                      </a:pPr>
                      <a:r>
                        <a:rPr lang="en-US" sz="1200" b="0">
                          <a:solidFill>
                            <a:srgbClr val="000000"/>
                          </a:solidFill>
                          <a:latin typeface="宋体" panose="02010600030101010101" pitchFamily="2" charset="-122"/>
                        </a:rPr>
                        <a:t>8</a:t>
                      </a: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ea typeface="宋体" panose="02010600030101010101" pitchFamily="2" charset="-122"/>
                        </a:rPr>
                        <a:t>专业证明材料</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r>
                        <a:rPr lang="zh-CN" sz="1200" b="0">
                          <a:solidFill>
                            <a:srgbClr val="000000"/>
                          </a:solidFill>
                          <a:ea typeface="宋体" panose="02010600030101010101" pitchFamily="2" charset="-122"/>
                        </a:rPr>
                        <a:t>请上传有利于证明专业技术经历、能力水平相关的材料，如作品陈列照片（多角度，不多余5张）、表演作品场景、作品制作（表现）过程、媒体报道等</a:t>
                      </a:r>
                      <a:endParaRPr lang="zh-CN" altLang="en-US" sz="1200" b="0">
                        <a:solidFill>
                          <a:srgbClr val="000000"/>
                        </a:solidFill>
                        <a:latin typeface="宋体" panose="02010600030101010101" pitchFamily="2" charset="-122"/>
                        <a:ea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Arial" panose="020B0604020202020204" pitchFamily="34" charset="0"/>
                        </a:rPr>
                        <a:t>√</a:t>
                      </a:r>
                      <a:endParaRPr lang="en-US" altLang="en-US" sz="1200" b="1">
                        <a:solidFill>
                          <a:srgbClr val="000000"/>
                        </a:solidFill>
                        <a:latin typeface="Arial" panose="020B0604020202020204" pitchFamily="34" charset="0"/>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chemeClr val="accent1">
                        <a:lumMod val="20000"/>
                        <a:lumOff val="80000"/>
                      </a:schemeClr>
                    </a:solid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altLang="en-US" sz="1200" b="0">
                        <a:solidFill>
                          <a:srgbClr val="000000"/>
                        </a:solidFill>
                        <a:latin typeface="宋体" panose="02010600030101010101" pitchFamily="2" charset="-122"/>
                      </a:endParaRPr>
                    </a:p>
                  </a:txBody>
                  <a:tcPr marL="12700" marR="12700" marT="1270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9" name="文本框 8"/>
          <p:cNvSpPr txBox="1"/>
          <p:nvPr/>
        </p:nvSpPr>
        <p:spPr>
          <a:xfrm>
            <a:off x="4286885" y="1377950"/>
            <a:ext cx="3742690" cy="368300"/>
          </a:xfrm>
          <a:prstGeom prst="rect">
            <a:avLst/>
          </a:prstGeom>
          <a:noFill/>
        </p:spPr>
        <p:txBody>
          <a:bodyPr wrap="square" rtlCol="0">
            <a:spAutoFit/>
          </a:bodyPr>
          <a:p>
            <a:pPr algn="dist"/>
            <a:r>
              <a:rPr lang="zh-CN" altLang="zh-CN" b="1">
                <a:latin typeface="微软雅黑" panose="020B0503020204020204" charset="-122"/>
                <a:ea typeface="微软雅黑" panose="020B0503020204020204" charset="-122"/>
              </a:rPr>
              <a:t>系统必须需上传的证明材料</a:t>
            </a:r>
            <a:endParaRPr lang="zh-CN" altLang="zh-CN" b="1">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五边形 9"/>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表一：送评材料目录单</a:t>
            </a:r>
            <a:endParaRPr lang="zh-CN" altLang="en-US" sz="2400" b="1">
              <a:solidFill>
                <a:schemeClr val="bg1"/>
              </a:solidFill>
              <a:latin typeface="微软雅黑" panose="020B0503020204020204" charset="-122"/>
              <a:ea typeface="微软雅黑" panose="020B0503020204020204"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pic>
        <p:nvPicPr>
          <p:cNvPr id="24" name="图片 23"/>
          <p:cNvPicPr>
            <a:picLocks noChangeAspect="1"/>
          </p:cNvPicPr>
          <p:nvPr/>
        </p:nvPicPr>
        <p:blipFill>
          <a:blip r:embed="rId1"/>
          <a:stretch>
            <a:fillRect/>
          </a:stretch>
        </p:blipFill>
        <p:spPr>
          <a:xfrm>
            <a:off x="2238375" y="1303655"/>
            <a:ext cx="8124190" cy="4250690"/>
          </a:xfrm>
          <a:prstGeom prst="rect">
            <a:avLst/>
          </a:prstGeom>
        </p:spPr>
      </p:pic>
      <p:sp>
        <p:nvSpPr>
          <p:cNvPr id="25" name="文本框 24"/>
          <p:cNvSpPr txBox="1"/>
          <p:nvPr/>
        </p:nvSpPr>
        <p:spPr>
          <a:xfrm>
            <a:off x="8609965" y="2475865"/>
            <a:ext cx="899160" cy="306705"/>
          </a:xfrm>
          <a:prstGeom prst="rect">
            <a:avLst/>
          </a:prstGeom>
          <a:noFill/>
        </p:spPr>
        <p:txBody>
          <a:bodyPr wrap="none" rtlCol="0">
            <a:spAutoFit/>
          </a:bodyPr>
          <a:p>
            <a:r>
              <a:rPr lang="zh-CN" altLang="en-US" sz="1400" b="1">
                <a:solidFill>
                  <a:srgbClr val="C00000"/>
                </a:solidFill>
              </a:rPr>
              <a:t>工程系列</a:t>
            </a:r>
            <a:endParaRPr lang="zh-CN" altLang="en-US" sz="1400" b="1">
              <a:solidFill>
                <a:srgbClr val="C00000"/>
              </a:solidFill>
            </a:endParaRPr>
          </a:p>
        </p:txBody>
      </p:sp>
      <p:sp>
        <p:nvSpPr>
          <p:cNvPr id="26" name="文本框 25"/>
          <p:cNvSpPr txBox="1"/>
          <p:nvPr/>
        </p:nvSpPr>
        <p:spPr>
          <a:xfrm>
            <a:off x="8598535" y="2759710"/>
            <a:ext cx="2473960" cy="306705"/>
          </a:xfrm>
          <a:prstGeom prst="rect">
            <a:avLst/>
          </a:prstGeom>
          <a:noFill/>
        </p:spPr>
        <p:txBody>
          <a:bodyPr wrap="none" rtlCol="0">
            <a:spAutoFit/>
          </a:bodyPr>
          <a:p>
            <a:r>
              <a:rPr lang="zh-CN" altLang="en-US" sz="1400" b="1">
                <a:solidFill>
                  <a:srgbClr val="C00000"/>
                </a:solidFill>
              </a:rPr>
              <a:t>生产应用</a:t>
            </a:r>
            <a:r>
              <a:rPr lang="en-US" altLang="zh-CN" sz="1400" b="1">
                <a:solidFill>
                  <a:srgbClr val="C00000"/>
                </a:solidFill>
              </a:rPr>
              <a:t>—</a:t>
            </a:r>
            <a:r>
              <a:rPr lang="zh-CN" altLang="en-US" sz="1400" b="1">
                <a:solidFill>
                  <a:srgbClr val="C00000"/>
                </a:solidFill>
              </a:rPr>
              <a:t>种植技术</a:t>
            </a:r>
            <a:r>
              <a:rPr lang="en-US" altLang="zh-CN" sz="1400" b="1">
                <a:solidFill>
                  <a:srgbClr val="C00000"/>
                </a:solidFill>
              </a:rPr>
              <a:t>—</a:t>
            </a:r>
            <a:r>
              <a:rPr lang="zh-CN" altLang="en-US" sz="1400" b="1">
                <a:solidFill>
                  <a:srgbClr val="C00000"/>
                </a:solidFill>
              </a:rPr>
              <a:t>沙田柚</a:t>
            </a:r>
            <a:endParaRPr lang="zh-CN" altLang="en-US" sz="1400" b="1">
              <a:solidFill>
                <a:srgbClr val="C00000"/>
              </a:solidFill>
            </a:endParaRPr>
          </a:p>
        </p:txBody>
      </p:sp>
      <p:sp>
        <p:nvSpPr>
          <p:cNvPr id="27" name="文本框 26"/>
          <p:cNvSpPr txBox="1"/>
          <p:nvPr/>
        </p:nvSpPr>
        <p:spPr>
          <a:xfrm>
            <a:off x="8771255" y="3025775"/>
            <a:ext cx="720090" cy="306705"/>
          </a:xfrm>
          <a:prstGeom prst="rect">
            <a:avLst/>
          </a:prstGeom>
          <a:noFill/>
        </p:spPr>
        <p:txBody>
          <a:bodyPr wrap="none" rtlCol="0">
            <a:spAutoFit/>
          </a:bodyPr>
          <a:p>
            <a:r>
              <a:rPr lang="zh-CN" altLang="en-US" sz="1400" b="1">
                <a:solidFill>
                  <a:srgbClr val="C00000"/>
                </a:solidFill>
              </a:rPr>
              <a:t>工程师</a:t>
            </a:r>
            <a:endParaRPr lang="zh-CN" altLang="en-US" sz="1400" b="1">
              <a:solidFill>
                <a:srgbClr val="C00000"/>
              </a:solidFill>
            </a:endParaRPr>
          </a:p>
        </p:txBody>
      </p:sp>
      <p:sp>
        <p:nvSpPr>
          <p:cNvPr id="29" name="文本框 28"/>
          <p:cNvSpPr txBox="1"/>
          <p:nvPr/>
        </p:nvSpPr>
        <p:spPr>
          <a:xfrm>
            <a:off x="3076575" y="5887085"/>
            <a:ext cx="7155815" cy="306705"/>
          </a:xfrm>
          <a:prstGeom prst="rect">
            <a:avLst/>
          </a:prstGeom>
          <a:noFill/>
        </p:spPr>
        <p:txBody>
          <a:bodyPr wrap="square" rtlCol="0" anchor="t">
            <a:spAutoFit/>
          </a:bodyPr>
          <a:p>
            <a:pPr algn="l"/>
            <a:r>
              <a:rPr lang="zh-CN" altLang="en-US" sz="1400">
                <a:latin typeface="方正小标宋简体" panose="02010601030101010101" charset="-122"/>
                <a:ea typeface="方正小标宋简体" panose="02010601030101010101" charset="-122"/>
                <a:cs typeface="方正小标宋简体" panose="02010601030101010101" charset="-122"/>
                <a:sym typeface="+mn-ea"/>
              </a:rPr>
              <a:t>参保证明和劳动合同，</a:t>
            </a:r>
            <a:r>
              <a:rPr lang="zh-CN" sz="1400" b="1">
                <a:solidFill>
                  <a:srgbClr val="C00000"/>
                </a:solidFill>
                <a:ea typeface="宋体" panose="02010600030101010101" pitchFamily="2" charset="-122"/>
                <a:sym typeface="+mn-ea"/>
              </a:rPr>
              <a:t>非个体</a:t>
            </a:r>
            <a:r>
              <a:rPr lang="zh-CN" sz="1400">
                <a:solidFill>
                  <a:srgbClr val="000000"/>
                </a:solidFill>
                <a:ea typeface="宋体" panose="02010600030101010101" pitchFamily="2" charset="-122"/>
                <a:sym typeface="+mn-ea"/>
              </a:rPr>
              <a:t>申报乡村工匠专业人才职称，该两项内容至少上传1项</a:t>
            </a:r>
            <a:endParaRPr lang="zh-CN" altLang="en-US" sz="1400">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 name="文本框 2"/>
          <p:cNvSpPr txBox="1"/>
          <p:nvPr/>
        </p:nvSpPr>
        <p:spPr>
          <a:xfrm>
            <a:off x="3949065" y="3415030"/>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6" name="文本框 5"/>
          <p:cNvSpPr txBox="1"/>
          <p:nvPr/>
        </p:nvSpPr>
        <p:spPr>
          <a:xfrm>
            <a:off x="7117080" y="3415030"/>
            <a:ext cx="1242060" cy="306705"/>
          </a:xfrm>
          <a:prstGeom prst="rect">
            <a:avLst/>
          </a:prstGeom>
          <a:noFill/>
        </p:spPr>
        <p:txBody>
          <a:bodyPr wrap="none" rtlCol="0">
            <a:spAutoFit/>
          </a:bodyPr>
          <a:p>
            <a:r>
              <a:rPr lang="zh-CN" altLang="en-US" sz="1400" b="1">
                <a:solidFill>
                  <a:srgbClr val="C00000"/>
                </a:solidFill>
              </a:rPr>
              <a:t>韶关市</a:t>
            </a:r>
            <a:r>
              <a:rPr lang="en-US" altLang="zh-CN" sz="1400" b="1">
                <a:solidFill>
                  <a:srgbClr val="C00000"/>
                </a:solidFill>
              </a:rPr>
              <a:t>xx</a:t>
            </a:r>
            <a:r>
              <a:rPr lang="zh-CN" altLang="en-US" sz="1400" b="1">
                <a:solidFill>
                  <a:srgbClr val="C00000"/>
                </a:solidFill>
              </a:rPr>
              <a:t>公司</a:t>
            </a:r>
            <a:endParaRPr lang="zh-CN" altLang="en-US" sz="1400" b="1">
              <a:solidFill>
                <a:srgbClr val="C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p:cNvPicPr>
            <a:picLocks noChangeAspect="1"/>
          </p:cNvPicPr>
          <p:nvPr/>
        </p:nvPicPr>
        <p:blipFill>
          <a:blip r:embed="rId1"/>
          <a:srcRect l="57970"/>
          <a:stretch>
            <a:fillRect/>
          </a:stretch>
        </p:blipFill>
        <p:spPr>
          <a:xfrm>
            <a:off x="8786495" y="1174750"/>
            <a:ext cx="3239770" cy="5205095"/>
          </a:xfrm>
          <a:prstGeom prst="rect">
            <a:avLst/>
          </a:prstGeom>
        </p:spPr>
      </p:pic>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861060" y="2795270"/>
            <a:ext cx="3456940" cy="1468755"/>
          </a:xfrm>
          <a:prstGeom prst="rect">
            <a:avLst/>
          </a:prstGeom>
          <a:noFill/>
        </p:spPr>
        <p:txBody>
          <a:bodyPr wrap="square" rtlCol="0" anchor="t">
            <a:spAutoFit/>
          </a:bodyPr>
          <a:p>
            <a:pPr algn="l">
              <a:lnSpc>
                <a:spcPct val="140000"/>
              </a:lnSpc>
            </a:pP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注意</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：此部分内容在网上填写后自动生成，必须</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用</a:t>
            </a:r>
            <a:r>
              <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A4</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纸正反面打印</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。请审核人认真对照申请人证件资料，仔细核查每一项填写内容。</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pic>
        <p:nvPicPr>
          <p:cNvPr id="9" name="图片 8"/>
          <p:cNvPicPr>
            <a:picLocks noChangeAspect="1"/>
          </p:cNvPicPr>
          <p:nvPr/>
        </p:nvPicPr>
        <p:blipFill>
          <a:blip r:embed="rId1"/>
          <a:srcRect l="1713" r="55318"/>
          <a:stretch>
            <a:fillRect/>
          </a:stretch>
        </p:blipFill>
        <p:spPr>
          <a:xfrm>
            <a:off x="5273675" y="868680"/>
            <a:ext cx="3312160" cy="5205095"/>
          </a:xfrm>
          <a:prstGeom prst="rect">
            <a:avLst/>
          </a:prstGeom>
        </p:spPr>
      </p:pic>
      <p:sp>
        <p:nvSpPr>
          <p:cNvPr id="3" name="文本框 2"/>
          <p:cNvSpPr txBox="1"/>
          <p:nvPr/>
        </p:nvSpPr>
        <p:spPr>
          <a:xfrm>
            <a:off x="6972300" y="2554605"/>
            <a:ext cx="488950" cy="275590"/>
          </a:xfrm>
          <a:prstGeom prst="rect">
            <a:avLst/>
          </a:prstGeom>
          <a:noFill/>
        </p:spPr>
        <p:txBody>
          <a:bodyPr wrap="none" rtlCol="0">
            <a:spAutoFit/>
          </a:bodyPr>
          <a:p>
            <a:r>
              <a:rPr lang="zh-CN" altLang="en-US" sz="1200" b="1">
                <a:solidFill>
                  <a:srgbClr val="C00000"/>
                </a:solidFill>
              </a:rPr>
              <a:t>张三</a:t>
            </a:r>
            <a:endParaRPr lang="zh-CN" altLang="en-US" sz="1200" b="1">
              <a:solidFill>
                <a:srgbClr val="C00000"/>
              </a:solidFill>
            </a:endParaRPr>
          </a:p>
        </p:txBody>
      </p:sp>
      <p:sp>
        <p:nvSpPr>
          <p:cNvPr id="6" name="文本框 5"/>
          <p:cNvSpPr txBox="1"/>
          <p:nvPr/>
        </p:nvSpPr>
        <p:spPr>
          <a:xfrm>
            <a:off x="6603365" y="2896235"/>
            <a:ext cx="1463040" cy="275590"/>
          </a:xfrm>
          <a:prstGeom prst="rect">
            <a:avLst/>
          </a:prstGeom>
          <a:noFill/>
        </p:spPr>
        <p:txBody>
          <a:bodyPr wrap="none" rtlCol="0">
            <a:spAutoFit/>
          </a:bodyPr>
          <a:p>
            <a:r>
              <a:rPr lang="en-US" altLang="zh-CN" sz="1200" b="1">
                <a:solidFill>
                  <a:srgbClr val="C00000"/>
                </a:solidFill>
              </a:rPr>
              <a:t>440xxxxxxxxxxxxxxx</a:t>
            </a:r>
            <a:endParaRPr lang="en-US" altLang="zh-CN" sz="1200" b="1">
              <a:solidFill>
                <a:srgbClr val="C00000"/>
              </a:solidFill>
            </a:endParaRPr>
          </a:p>
        </p:txBody>
      </p:sp>
      <p:sp>
        <p:nvSpPr>
          <p:cNvPr id="10" name="文本框 9"/>
          <p:cNvSpPr txBox="1"/>
          <p:nvPr/>
        </p:nvSpPr>
        <p:spPr>
          <a:xfrm>
            <a:off x="6947535" y="3246120"/>
            <a:ext cx="488950" cy="275590"/>
          </a:xfrm>
          <a:prstGeom prst="rect">
            <a:avLst/>
          </a:prstGeom>
          <a:noFill/>
        </p:spPr>
        <p:txBody>
          <a:bodyPr wrap="none" rtlCol="0">
            <a:spAutoFit/>
          </a:bodyPr>
          <a:p>
            <a:r>
              <a:rPr lang="zh-CN" altLang="en-US" sz="1200" b="1">
                <a:solidFill>
                  <a:srgbClr val="C00000"/>
                </a:solidFill>
              </a:rPr>
              <a:t>韶关</a:t>
            </a:r>
            <a:endParaRPr lang="zh-CN" altLang="en-US" sz="1200" b="1">
              <a:solidFill>
                <a:srgbClr val="C00000"/>
              </a:solidFill>
            </a:endParaRPr>
          </a:p>
        </p:txBody>
      </p:sp>
      <p:sp>
        <p:nvSpPr>
          <p:cNvPr id="11" name="文本框 10"/>
          <p:cNvSpPr txBox="1"/>
          <p:nvPr/>
        </p:nvSpPr>
        <p:spPr>
          <a:xfrm>
            <a:off x="7609840" y="3607435"/>
            <a:ext cx="322580" cy="275590"/>
          </a:xfrm>
          <a:prstGeom prst="rect">
            <a:avLst/>
          </a:prstGeom>
          <a:noFill/>
        </p:spPr>
        <p:txBody>
          <a:bodyPr wrap="none" rtlCol="0">
            <a:spAutoFit/>
          </a:bodyPr>
          <a:p>
            <a:r>
              <a:rPr lang="en-US" altLang="zh-CN" sz="1200" b="1">
                <a:solidFill>
                  <a:srgbClr val="C00000"/>
                </a:solidFill>
              </a:rPr>
              <a:t>xx</a:t>
            </a:r>
            <a:endParaRPr lang="en-US" altLang="zh-CN" sz="1200" b="1">
              <a:solidFill>
                <a:srgbClr val="C00000"/>
              </a:solidFill>
            </a:endParaRPr>
          </a:p>
        </p:txBody>
      </p:sp>
      <p:sp>
        <p:nvSpPr>
          <p:cNvPr id="12" name="文本框 11"/>
          <p:cNvSpPr txBox="1"/>
          <p:nvPr/>
        </p:nvSpPr>
        <p:spPr>
          <a:xfrm>
            <a:off x="6438265" y="3932555"/>
            <a:ext cx="322580" cy="275590"/>
          </a:xfrm>
          <a:prstGeom prst="rect">
            <a:avLst/>
          </a:prstGeom>
          <a:noFill/>
        </p:spPr>
        <p:txBody>
          <a:bodyPr wrap="none" rtlCol="0">
            <a:spAutoFit/>
          </a:bodyPr>
          <a:p>
            <a:r>
              <a:rPr lang="en-US" altLang="zh-CN" sz="1200" b="1">
                <a:solidFill>
                  <a:srgbClr val="C00000"/>
                </a:solidFill>
              </a:rPr>
              <a:t>xx</a:t>
            </a:r>
            <a:endParaRPr lang="en-US" altLang="zh-CN" sz="1200" b="1">
              <a:solidFill>
                <a:srgbClr val="C00000"/>
              </a:solidFill>
            </a:endParaRPr>
          </a:p>
        </p:txBody>
      </p:sp>
      <p:sp>
        <p:nvSpPr>
          <p:cNvPr id="13" name="文本框 12"/>
          <p:cNvSpPr txBox="1"/>
          <p:nvPr/>
        </p:nvSpPr>
        <p:spPr>
          <a:xfrm>
            <a:off x="7461250" y="3883025"/>
            <a:ext cx="772795" cy="275590"/>
          </a:xfrm>
          <a:prstGeom prst="rect">
            <a:avLst/>
          </a:prstGeom>
          <a:noFill/>
        </p:spPr>
        <p:txBody>
          <a:bodyPr wrap="none" rtlCol="0">
            <a:spAutoFit/>
          </a:bodyPr>
          <a:p>
            <a:r>
              <a:rPr lang="zh-CN" altLang="en-US" sz="1200" b="1">
                <a:solidFill>
                  <a:srgbClr val="C00000"/>
                </a:solidFill>
              </a:rPr>
              <a:t>初</a:t>
            </a:r>
            <a:r>
              <a:rPr lang="en-US" altLang="zh-CN" sz="1200" b="1">
                <a:solidFill>
                  <a:srgbClr val="C00000"/>
                </a:solidFill>
              </a:rPr>
              <a:t>/</a:t>
            </a:r>
            <a:r>
              <a:rPr lang="zh-CN" altLang="en-US" sz="1200" b="1">
                <a:solidFill>
                  <a:srgbClr val="C00000"/>
                </a:solidFill>
              </a:rPr>
              <a:t>中</a:t>
            </a:r>
            <a:r>
              <a:rPr lang="en-US" altLang="zh-CN" sz="1200" b="1">
                <a:solidFill>
                  <a:srgbClr val="C00000"/>
                </a:solidFill>
              </a:rPr>
              <a:t>/</a:t>
            </a:r>
            <a:r>
              <a:rPr lang="zh-CN" altLang="en-US" sz="1200" b="1">
                <a:solidFill>
                  <a:srgbClr val="C00000"/>
                </a:solidFill>
              </a:rPr>
              <a:t>高</a:t>
            </a:r>
            <a:endParaRPr lang="zh-CN" altLang="en-US" sz="1200" b="1">
              <a:solidFill>
                <a:srgbClr val="C00000"/>
              </a:solidFill>
            </a:endParaRPr>
          </a:p>
        </p:txBody>
      </p:sp>
      <p:sp>
        <p:nvSpPr>
          <p:cNvPr id="14" name="文本框 13"/>
          <p:cNvSpPr txBox="1"/>
          <p:nvPr/>
        </p:nvSpPr>
        <p:spPr>
          <a:xfrm>
            <a:off x="6120130" y="4264025"/>
            <a:ext cx="2113915" cy="229870"/>
          </a:xfrm>
          <a:prstGeom prst="rect">
            <a:avLst/>
          </a:prstGeom>
          <a:noFill/>
        </p:spPr>
        <p:txBody>
          <a:bodyPr wrap="none" rtlCol="0">
            <a:spAutoFit/>
          </a:bodyPr>
          <a:p>
            <a:r>
              <a:rPr lang="zh-CN" altLang="en-US" sz="900" b="1">
                <a:solidFill>
                  <a:srgbClr val="C00000"/>
                </a:solidFill>
              </a:rPr>
              <a:t>乡村工匠生产应用</a:t>
            </a:r>
            <a:r>
              <a:rPr lang="en-US" altLang="zh-CN" sz="900" b="1">
                <a:solidFill>
                  <a:srgbClr val="C00000"/>
                </a:solidFill>
              </a:rPr>
              <a:t>—</a:t>
            </a:r>
            <a:r>
              <a:rPr lang="zh-CN" altLang="en-US" sz="900" b="1">
                <a:solidFill>
                  <a:srgbClr val="C00000"/>
                </a:solidFill>
              </a:rPr>
              <a:t>种植技术</a:t>
            </a:r>
            <a:r>
              <a:rPr lang="en-US" altLang="zh-CN" sz="900" b="1">
                <a:solidFill>
                  <a:srgbClr val="C00000"/>
                </a:solidFill>
              </a:rPr>
              <a:t>—</a:t>
            </a:r>
            <a:r>
              <a:rPr lang="zh-CN" altLang="en-US" sz="900" b="1">
                <a:solidFill>
                  <a:srgbClr val="C00000"/>
                </a:solidFill>
              </a:rPr>
              <a:t>沙田柚</a:t>
            </a:r>
            <a:endParaRPr lang="zh-CN" altLang="en-US" sz="900" b="1">
              <a:solidFill>
                <a:srgbClr val="C00000"/>
              </a:solidFill>
            </a:endParaRPr>
          </a:p>
        </p:txBody>
      </p:sp>
      <p:sp>
        <p:nvSpPr>
          <p:cNvPr id="15" name="文本框 14"/>
          <p:cNvSpPr txBox="1"/>
          <p:nvPr/>
        </p:nvSpPr>
        <p:spPr>
          <a:xfrm>
            <a:off x="6358890" y="4572635"/>
            <a:ext cx="641985" cy="275590"/>
          </a:xfrm>
          <a:prstGeom prst="rect">
            <a:avLst/>
          </a:prstGeom>
          <a:noFill/>
        </p:spPr>
        <p:txBody>
          <a:bodyPr wrap="none" rtlCol="0">
            <a:spAutoFit/>
          </a:bodyPr>
          <a:p>
            <a:r>
              <a:rPr lang="zh-CN" altLang="en-US" sz="1200" b="1">
                <a:solidFill>
                  <a:srgbClr val="C00000"/>
                </a:solidFill>
              </a:rPr>
              <a:t>工程师</a:t>
            </a:r>
            <a:endParaRPr lang="zh-CN" altLang="en-US" sz="1200" b="1">
              <a:solidFill>
                <a:srgbClr val="C00000"/>
              </a:solidFill>
            </a:endParaRPr>
          </a:p>
        </p:txBody>
      </p:sp>
      <p:sp>
        <p:nvSpPr>
          <p:cNvPr id="16" name="文本框 15"/>
          <p:cNvSpPr txBox="1"/>
          <p:nvPr/>
        </p:nvSpPr>
        <p:spPr>
          <a:xfrm>
            <a:off x="7596505" y="4572635"/>
            <a:ext cx="335915" cy="275590"/>
          </a:xfrm>
          <a:prstGeom prst="rect">
            <a:avLst/>
          </a:prstGeom>
          <a:noFill/>
        </p:spPr>
        <p:txBody>
          <a:bodyPr wrap="none" rtlCol="0">
            <a:spAutoFit/>
          </a:bodyPr>
          <a:p>
            <a:r>
              <a:rPr lang="zh-CN" altLang="en-US" sz="1200" b="1">
                <a:solidFill>
                  <a:srgbClr val="C00000"/>
                </a:solidFill>
              </a:rPr>
              <a:t>中</a:t>
            </a:r>
            <a:endParaRPr lang="zh-CN" altLang="en-US" sz="1200" b="1">
              <a:solidFill>
                <a:srgbClr val="C00000"/>
              </a:solidFill>
            </a:endParaRPr>
          </a:p>
        </p:txBody>
      </p:sp>
      <p:sp>
        <p:nvSpPr>
          <p:cNvPr id="17" name="文本框 16"/>
          <p:cNvSpPr txBox="1"/>
          <p:nvPr/>
        </p:nvSpPr>
        <p:spPr>
          <a:xfrm>
            <a:off x="6804660" y="4926330"/>
            <a:ext cx="1261745" cy="275590"/>
          </a:xfrm>
          <a:prstGeom prst="rect">
            <a:avLst/>
          </a:prstGeom>
          <a:noFill/>
        </p:spPr>
        <p:txBody>
          <a:bodyPr wrap="none" rtlCol="0">
            <a:spAutoFit/>
          </a:bodyPr>
          <a:p>
            <a:r>
              <a:rPr lang="en-US" sz="1200" b="1">
                <a:solidFill>
                  <a:srgbClr val="C00000"/>
                </a:solidFill>
              </a:rPr>
              <a:t>2021</a:t>
            </a:r>
            <a:r>
              <a:rPr lang="zh-CN" altLang="en-US" sz="1200" b="1">
                <a:solidFill>
                  <a:srgbClr val="C00000"/>
                </a:solidFill>
              </a:rPr>
              <a:t>年</a:t>
            </a:r>
            <a:r>
              <a:rPr lang="en-US" altLang="zh-CN" sz="1200" b="1">
                <a:solidFill>
                  <a:srgbClr val="C00000"/>
                </a:solidFill>
              </a:rPr>
              <a:t>10</a:t>
            </a:r>
            <a:r>
              <a:rPr lang="zh-CN" altLang="en-US" sz="1200" b="1">
                <a:solidFill>
                  <a:srgbClr val="C00000"/>
                </a:solidFill>
              </a:rPr>
              <a:t>月</a:t>
            </a:r>
            <a:r>
              <a:rPr lang="en-US" altLang="zh-CN" sz="1200" b="1">
                <a:solidFill>
                  <a:srgbClr val="C00000"/>
                </a:solidFill>
              </a:rPr>
              <a:t>13</a:t>
            </a:r>
            <a:r>
              <a:rPr lang="zh-CN" altLang="en-US" sz="1200" b="1">
                <a:solidFill>
                  <a:srgbClr val="C00000"/>
                </a:solidFill>
              </a:rPr>
              <a:t>日</a:t>
            </a:r>
            <a:endParaRPr lang="zh-CN" altLang="en-US" sz="1200" b="1">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474980" y="2946400"/>
            <a:ext cx="2391410" cy="779780"/>
          </a:xfrm>
          <a:prstGeom prst="rect">
            <a:avLst/>
          </a:prstGeom>
          <a:noFill/>
        </p:spPr>
        <p:txBody>
          <a:bodyPr wrap="square" rtlCol="0" anchor="t">
            <a:spAutoFit/>
          </a:bodyPr>
          <a:p>
            <a:pPr algn="l">
              <a:lnSpc>
                <a:spcPct val="140000"/>
              </a:lnSpc>
            </a:pP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如有职称，请仔细核查该人职称证书证明材料</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pic>
        <p:nvPicPr>
          <p:cNvPr id="3" name="图片 2"/>
          <p:cNvPicPr>
            <a:picLocks noChangeAspect="1"/>
          </p:cNvPicPr>
          <p:nvPr/>
        </p:nvPicPr>
        <p:blipFill>
          <a:blip r:embed="rId1"/>
          <a:stretch>
            <a:fillRect/>
          </a:stretch>
        </p:blipFill>
        <p:spPr>
          <a:xfrm>
            <a:off x="2694940" y="1138555"/>
            <a:ext cx="7742555" cy="5228590"/>
          </a:xfrm>
          <a:prstGeom prst="rect">
            <a:avLst/>
          </a:prstGeom>
        </p:spPr>
      </p:pic>
      <p:sp>
        <p:nvSpPr>
          <p:cNvPr id="27" name="文本框 26"/>
          <p:cNvSpPr txBox="1"/>
          <p:nvPr/>
        </p:nvSpPr>
        <p:spPr>
          <a:xfrm>
            <a:off x="10233660" y="1864360"/>
            <a:ext cx="1973580" cy="521970"/>
          </a:xfrm>
          <a:prstGeom prst="rect">
            <a:avLst/>
          </a:prstGeom>
          <a:noFill/>
        </p:spPr>
        <p:txBody>
          <a:bodyPr wrap="none" rtlCol="0">
            <a:spAutoFit/>
          </a:bodyPr>
          <a:p>
            <a:pPr algn="ctr"/>
            <a:r>
              <a:rPr lang="zh-CN" altLang="en-US" sz="1400" b="1">
                <a:solidFill>
                  <a:srgbClr val="C00000"/>
                </a:solidFill>
              </a:rPr>
              <a:t>红底</a:t>
            </a:r>
            <a:r>
              <a:rPr lang="zh-CN" altLang="en-US" sz="1400" b="1">
                <a:solidFill>
                  <a:schemeClr val="accent5">
                    <a:lumMod val="50000"/>
                  </a:schemeClr>
                </a:solidFill>
              </a:rPr>
              <a:t>或蓝底</a:t>
            </a:r>
            <a:r>
              <a:rPr lang="zh-CN" altLang="en-US" sz="1400" b="1">
                <a:solidFill>
                  <a:schemeClr val="tx1"/>
                </a:solidFill>
              </a:rPr>
              <a:t>证件照</a:t>
            </a:r>
            <a:endParaRPr lang="zh-CN" altLang="en-US" sz="1400" b="1">
              <a:solidFill>
                <a:schemeClr val="tx1"/>
              </a:solidFill>
            </a:endParaRPr>
          </a:p>
          <a:p>
            <a:pPr algn="ctr"/>
            <a:r>
              <a:rPr lang="zh-CN" altLang="en-US" sz="1400" b="1">
                <a:solidFill>
                  <a:schemeClr val="tx1"/>
                </a:solidFill>
              </a:rPr>
              <a:t>（系统上传也需如此）</a:t>
            </a:r>
            <a:endParaRPr lang="zh-CN" altLang="en-US" sz="1400" b="1">
              <a:solidFill>
                <a:schemeClr val="tx1"/>
              </a:solidFill>
            </a:endParaRPr>
          </a:p>
        </p:txBody>
      </p:sp>
      <p:sp>
        <p:nvSpPr>
          <p:cNvPr id="10" name="矩形 9"/>
          <p:cNvSpPr/>
          <p:nvPr/>
        </p:nvSpPr>
        <p:spPr>
          <a:xfrm>
            <a:off x="2885440" y="2824480"/>
            <a:ext cx="7435215" cy="1015365"/>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2885440" y="4356735"/>
            <a:ext cx="598805" cy="201041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474980" y="4736465"/>
            <a:ext cx="2391410" cy="1123950"/>
          </a:xfrm>
          <a:prstGeom prst="rect">
            <a:avLst/>
          </a:prstGeom>
          <a:noFill/>
        </p:spPr>
        <p:txBody>
          <a:bodyPr wrap="square" rtlCol="0" anchor="t">
            <a:spAutoFit/>
          </a:bodyPr>
          <a:p>
            <a:pPr algn="l">
              <a:lnSpc>
                <a:spcPct val="14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请自中专开始填起，无中专以上学历则从初中开始填起</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3" name="矩形 12"/>
          <p:cNvSpPr/>
          <p:nvPr/>
        </p:nvSpPr>
        <p:spPr>
          <a:xfrm>
            <a:off x="9376410" y="4356735"/>
            <a:ext cx="944245" cy="201041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0422255" y="4356735"/>
            <a:ext cx="1447165" cy="1812925"/>
          </a:xfrm>
          <a:prstGeom prst="rect">
            <a:avLst/>
          </a:prstGeom>
          <a:noFill/>
        </p:spPr>
        <p:txBody>
          <a:bodyPr wrap="square" rtlCol="0" anchor="t">
            <a:spAutoFit/>
          </a:bodyPr>
          <a:p>
            <a:pPr algn="l">
              <a:lnSpc>
                <a:spcPct val="140000"/>
              </a:lnSpc>
            </a:pPr>
            <a:r>
              <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rPr>
              <a:t>全日制、在职或电大、函大、业余大、职大、夜大、自学考试等</a:t>
            </a:r>
            <a:endParaRPr lang="zh-CN" altLang="en-US" sz="1600">
              <a:solidFill>
                <a:schemeClr val="tx1"/>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6" name="标题 1"/>
          <p:cNvSpPr>
            <a:spLocks noGrp="1"/>
          </p:cNvSpPr>
          <p:nvPr/>
        </p:nvSpPr>
        <p:spPr>
          <a:xfrm>
            <a:off x="849630" y="7937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6" name="文本框 5"/>
          <p:cNvSpPr txBox="1"/>
          <p:nvPr/>
        </p:nvSpPr>
        <p:spPr>
          <a:xfrm>
            <a:off x="3654425" y="1454785"/>
            <a:ext cx="541020" cy="306705"/>
          </a:xfrm>
          <a:prstGeom prst="rect">
            <a:avLst/>
          </a:prstGeom>
          <a:noFill/>
        </p:spPr>
        <p:txBody>
          <a:bodyPr wrap="none" rtlCol="0">
            <a:spAutoFit/>
          </a:bodyPr>
          <a:p>
            <a:r>
              <a:rPr lang="zh-CN" altLang="en-US" sz="1400" b="1">
                <a:solidFill>
                  <a:srgbClr val="C00000"/>
                </a:solidFill>
              </a:rPr>
              <a:t>张三</a:t>
            </a:r>
            <a:endParaRPr lang="zh-CN" altLang="en-US" sz="1400" b="1">
              <a:solidFill>
                <a:srgbClr val="C00000"/>
              </a:solidFill>
            </a:endParaRPr>
          </a:p>
        </p:txBody>
      </p:sp>
      <p:sp>
        <p:nvSpPr>
          <p:cNvPr id="8" name="文本框 7"/>
          <p:cNvSpPr txBox="1"/>
          <p:nvPr/>
        </p:nvSpPr>
        <p:spPr>
          <a:xfrm>
            <a:off x="4899660" y="1454785"/>
            <a:ext cx="361950" cy="306705"/>
          </a:xfrm>
          <a:prstGeom prst="rect">
            <a:avLst/>
          </a:prstGeom>
          <a:noFill/>
        </p:spPr>
        <p:txBody>
          <a:bodyPr wrap="none" rtlCol="0">
            <a:spAutoFit/>
          </a:bodyPr>
          <a:p>
            <a:r>
              <a:rPr lang="zh-CN" altLang="en-US" sz="1400" b="1">
                <a:solidFill>
                  <a:srgbClr val="C00000"/>
                </a:solidFill>
              </a:rPr>
              <a:t>男</a:t>
            </a:r>
            <a:endParaRPr lang="zh-CN" altLang="en-US" sz="1400" b="1">
              <a:solidFill>
                <a:srgbClr val="C00000"/>
              </a:solidFill>
            </a:endParaRPr>
          </a:p>
        </p:txBody>
      </p:sp>
      <p:sp>
        <p:nvSpPr>
          <p:cNvPr id="9" name="文本框 8"/>
          <p:cNvSpPr txBox="1"/>
          <p:nvPr/>
        </p:nvSpPr>
        <p:spPr>
          <a:xfrm>
            <a:off x="6062345" y="1454785"/>
            <a:ext cx="1351280" cy="306705"/>
          </a:xfrm>
          <a:prstGeom prst="rect">
            <a:avLst/>
          </a:prstGeom>
          <a:noFill/>
        </p:spPr>
        <p:txBody>
          <a:bodyPr wrap="none" rtlCol="0">
            <a:spAutoFit/>
          </a:bodyPr>
          <a:p>
            <a:r>
              <a:rPr lang="en-US" altLang="zh-CN" sz="1400" b="1">
                <a:solidFill>
                  <a:srgbClr val="C00000"/>
                </a:solidFill>
              </a:rPr>
              <a:t>1989</a:t>
            </a:r>
            <a:r>
              <a:rPr lang="zh-CN" altLang="en-US" sz="1400" b="1">
                <a:solidFill>
                  <a:srgbClr val="C00000"/>
                </a:solidFill>
              </a:rPr>
              <a:t>年</a:t>
            </a:r>
            <a:r>
              <a:rPr lang="en-US" altLang="zh-CN" sz="1400" b="1">
                <a:solidFill>
                  <a:srgbClr val="C00000"/>
                </a:solidFill>
              </a:rPr>
              <a:t>10</a:t>
            </a:r>
            <a:r>
              <a:rPr lang="zh-CN" altLang="en-US" sz="1400" b="1">
                <a:solidFill>
                  <a:srgbClr val="C00000"/>
                </a:solidFill>
              </a:rPr>
              <a:t>月</a:t>
            </a:r>
            <a:r>
              <a:rPr lang="en-US" altLang="zh-CN" sz="1400" b="1">
                <a:solidFill>
                  <a:srgbClr val="C00000"/>
                </a:solidFill>
              </a:rPr>
              <a:t>1</a:t>
            </a:r>
            <a:r>
              <a:rPr lang="zh-CN" altLang="en-US" sz="1400" b="1">
                <a:solidFill>
                  <a:srgbClr val="C00000"/>
                </a:solidFill>
              </a:rPr>
              <a:t>日</a:t>
            </a:r>
            <a:endParaRPr lang="zh-CN" altLang="en-US" sz="1400" b="1">
              <a:solidFill>
                <a:srgbClr val="C00000"/>
              </a:solidFill>
            </a:endParaRPr>
          </a:p>
        </p:txBody>
      </p:sp>
      <p:sp>
        <p:nvSpPr>
          <p:cNvPr id="15" name="文本框 14"/>
          <p:cNvSpPr txBox="1"/>
          <p:nvPr/>
        </p:nvSpPr>
        <p:spPr>
          <a:xfrm>
            <a:off x="8533765" y="1454785"/>
            <a:ext cx="361950" cy="306705"/>
          </a:xfrm>
          <a:prstGeom prst="rect">
            <a:avLst/>
          </a:prstGeom>
          <a:noFill/>
        </p:spPr>
        <p:txBody>
          <a:bodyPr wrap="none" rtlCol="0">
            <a:spAutoFit/>
          </a:bodyPr>
          <a:p>
            <a:r>
              <a:rPr lang="zh-CN" altLang="en-US" sz="1400" b="1">
                <a:solidFill>
                  <a:srgbClr val="C00000"/>
                </a:solidFill>
              </a:rPr>
              <a:t>否</a:t>
            </a:r>
            <a:endParaRPr lang="zh-CN" altLang="en-US" sz="1400" b="1">
              <a:solidFill>
                <a:srgbClr val="C00000"/>
              </a:solidFill>
            </a:endParaRPr>
          </a:p>
        </p:txBody>
      </p:sp>
      <p:sp>
        <p:nvSpPr>
          <p:cNvPr id="17" name="文本框 16"/>
          <p:cNvSpPr txBox="1"/>
          <p:nvPr/>
        </p:nvSpPr>
        <p:spPr>
          <a:xfrm>
            <a:off x="3944620" y="1961515"/>
            <a:ext cx="541020" cy="306705"/>
          </a:xfrm>
          <a:prstGeom prst="rect">
            <a:avLst/>
          </a:prstGeom>
          <a:noFill/>
        </p:spPr>
        <p:txBody>
          <a:bodyPr wrap="none" rtlCol="0">
            <a:spAutoFit/>
          </a:bodyPr>
          <a:p>
            <a:r>
              <a:rPr lang="zh-CN" altLang="en-US" sz="1400" b="1">
                <a:solidFill>
                  <a:srgbClr val="C00000"/>
                </a:solidFill>
              </a:rPr>
              <a:t>群众</a:t>
            </a:r>
            <a:endParaRPr lang="zh-CN" altLang="en-US" sz="1400" b="1">
              <a:solidFill>
                <a:srgbClr val="C00000"/>
              </a:solidFill>
            </a:endParaRPr>
          </a:p>
        </p:txBody>
      </p:sp>
      <p:sp>
        <p:nvSpPr>
          <p:cNvPr id="18" name="文本框 17"/>
          <p:cNvSpPr txBox="1"/>
          <p:nvPr/>
        </p:nvSpPr>
        <p:spPr>
          <a:xfrm>
            <a:off x="6328410" y="1961515"/>
            <a:ext cx="2784475" cy="275590"/>
          </a:xfrm>
          <a:prstGeom prst="rect">
            <a:avLst/>
          </a:prstGeom>
          <a:noFill/>
        </p:spPr>
        <p:txBody>
          <a:bodyPr wrap="none" rtlCol="0">
            <a:spAutoFit/>
          </a:bodyPr>
          <a:p>
            <a:r>
              <a:rPr lang="zh-CN" altLang="en-US" sz="1200" b="1">
                <a:solidFill>
                  <a:srgbClr val="C00000"/>
                </a:solidFill>
              </a:rPr>
              <a:t>大学本科（学历）；工学学士（学位）</a:t>
            </a:r>
            <a:endParaRPr lang="zh-CN" altLang="en-US" sz="1200" b="1">
              <a:solidFill>
                <a:srgbClr val="C00000"/>
              </a:solidFill>
            </a:endParaRPr>
          </a:p>
        </p:txBody>
      </p:sp>
      <p:sp>
        <p:nvSpPr>
          <p:cNvPr id="19" name="文本框 18"/>
          <p:cNvSpPr txBox="1"/>
          <p:nvPr/>
        </p:nvSpPr>
        <p:spPr>
          <a:xfrm>
            <a:off x="5095875" y="2447290"/>
            <a:ext cx="2301240" cy="306705"/>
          </a:xfrm>
          <a:prstGeom prst="rect">
            <a:avLst/>
          </a:prstGeom>
          <a:noFill/>
        </p:spPr>
        <p:txBody>
          <a:bodyPr wrap="none" rtlCol="0">
            <a:spAutoFit/>
          </a:bodyPr>
          <a:p>
            <a:r>
              <a:rPr lang="zh-CN" altLang="en-US" sz="1400" b="1">
                <a:solidFill>
                  <a:srgbClr val="C00000"/>
                </a:solidFill>
              </a:rPr>
              <a:t>广东省韶关市</a:t>
            </a:r>
            <a:r>
              <a:rPr lang="en-US" altLang="zh-CN" sz="1400" b="1">
                <a:solidFill>
                  <a:srgbClr val="C00000"/>
                </a:solidFill>
              </a:rPr>
              <a:t>xx</a:t>
            </a:r>
            <a:r>
              <a:rPr lang="zh-CN" altLang="en-US" sz="1400" b="1">
                <a:solidFill>
                  <a:srgbClr val="C00000"/>
                </a:solidFill>
              </a:rPr>
              <a:t>县</a:t>
            </a:r>
            <a:r>
              <a:rPr lang="en-US" altLang="zh-CN" sz="1400" b="1">
                <a:solidFill>
                  <a:srgbClr val="C00000"/>
                </a:solidFill>
              </a:rPr>
              <a:t>xx</a:t>
            </a:r>
            <a:r>
              <a:rPr lang="zh-CN" altLang="en-US" sz="1400" b="1">
                <a:solidFill>
                  <a:srgbClr val="C00000"/>
                </a:solidFill>
              </a:rPr>
              <a:t>村委会</a:t>
            </a:r>
            <a:endParaRPr lang="zh-CN" altLang="en-US" sz="1400" b="1">
              <a:solidFill>
                <a:srgbClr val="C00000"/>
              </a:solidFill>
            </a:endParaRPr>
          </a:p>
        </p:txBody>
      </p:sp>
      <p:sp>
        <p:nvSpPr>
          <p:cNvPr id="20" name="文本框 19"/>
          <p:cNvSpPr txBox="1"/>
          <p:nvPr/>
        </p:nvSpPr>
        <p:spPr>
          <a:xfrm>
            <a:off x="4195445" y="2946400"/>
            <a:ext cx="1221105" cy="306705"/>
          </a:xfrm>
          <a:prstGeom prst="rect">
            <a:avLst/>
          </a:prstGeom>
          <a:noFill/>
        </p:spPr>
        <p:txBody>
          <a:bodyPr wrap="none" rtlCol="0">
            <a:spAutoFit/>
          </a:bodyPr>
          <a:p>
            <a:r>
              <a:rPr lang="zh-CN" altLang="en-US" sz="1400" b="1">
                <a:solidFill>
                  <a:srgbClr val="C00000"/>
                </a:solidFill>
              </a:rPr>
              <a:t>无</a:t>
            </a:r>
            <a:r>
              <a:rPr lang="en-US" altLang="zh-CN" sz="1400" b="1">
                <a:solidFill>
                  <a:srgbClr val="C00000"/>
                </a:solidFill>
              </a:rPr>
              <a:t>/xxx</a:t>
            </a:r>
            <a:r>
              <a:rPr lang="zh-CN" altLang="en-US" sz="1400" b="1">
                <a:solidFill>
                  <a:srgbClr val="C00000"/>
                </a:solidFill>
              </a:rPr>
              <a:t>工程师</a:t>
            </a:r>
            <a:endParaRPr lang="zh-CN" altLang="en-US" sz="1400" b="1">
              <a:solidFill>
                <a:srgbClr val="C00000"/>
              </a:solidFill>
            </a:endParaRPr>
          </a:p>
        </p:txBody>
      </p:sp>
      <p:sp>
        <p:nvSpPr>
          <p:cNvPr id="21" name="文本框 20"/>
          <p:cNvSpPr txBox="1"/>
          <p:nvPr/>
        </p:nvSpPr>
        <p:spPr>
          <a:xfrm>
            <a:off x="6771005" y="2946400"/>
            <a:ext cx="960120" cy="306705"/>
          </a:xfrm>
          <a:prstGeom prst="rect">
            <a:avLst/>
          </a:prstGeom>
          <a:noFill/>
        </p:spPr>
        <p:txBody>
          <a:bodyPr wrap="none" rtlCol="0">
            <a:spAutoFit/>
          </a:bodyPr>
          <a:p>
            <a:r>
              <a:rPr lang="zh-CN" altLang="en-US" sz="1400" b="1">
                <a:solidFill>
                  <a:srgbClr val="C00000"/>
                </a:solidFill>
              </a:rPr>
              <a:t>无</a:t>
            </a:r>
            <a:r>
              <a:rPr lang="en-US" altLang="zh-CN" sz="1400" b="1">
                <a:solidFill>
                  <a:srgbClr val="C00000"/>
                </a:solidFill>
              </a:rPr>
              <a:t>/x</a:t>
            </a:r>
            <a:r>
              <a:rPr lang="zh-CN" altLang="en-US" sz="1400" b="1">
                <a:solidFill>
                  <a:srgbClr val="C00000"/>
                </a:solidFill>
              </a:rPr>
              <a:t>年</a:t>
            </a:r>
            <a:r>
              <a:rPr lang="en-US" altLang="zh-CN" sz="1400" b="1">
                <a:solidFill>
                  <a:srgbClr val="C00000"/>
                </a:solidFill>
              </a:rPr>
              <a:t>x</a:t>
            </a:r>
            <a:r>
              <a:rPr lang="zh-CN" altLang="en-US" sz="1400" b="1">
                <a:solidFill>
                  <a:srgbClr val="C00000"/>
                </a:solidFill>
              </a:rPr>
              <a:t>月</a:t>
            </a:r>
            <a:endParaRPr lang="zh-CN" altLang="en-US" sz="1400" b="1">
              <a:solidFill>
                <a:srgbClr val="C00000"/>
              </a:solidFill>
            </a:endParaRPr>
          </a:p>
        </p:txBody>
      </p:sp>
      <p:sp>
        <p:nvSpPr>
          <p:cNvPr id="22" name="文本框 21"/>
          <p:cNvSpPr txBox="1"/>
          <p:nvPr/>
        </p:nvSpPr>
        <p:spPr>
          <a:xfrm>
            <a:off x="8533765" y="2946400"/>
            <a:ext cx="1743075" cy="306705"/>
          </a:xfrm>
          <a:prstGeom prst="rect">
            <a:avLst/>
          </a:prstGeom>
          <a:noFill/>
        </p:spPr>
        <p:txBody>
          <a:bodyPr wrap="none" rtlCol="0">
            <a:spAutoFit/>
          </a:bodyPr>
          <a:p>
            <a:r>
              <a:rPr lang="zh-CN" altLang="en-US" sz="1400" b="1">
                <a:solidFill>
                  <a:srgbClr val="C00000"/>
                </a:solidFill>
              </a:rPr>
              <a:t>无</a:t>
            </a:r>
            <a:r>
              <a:rPr lang="en-US" altLang="zh-CN" sz="1400" b="1">
                <a:solidFill>
                  <a:srgbClr val="C00000"/>
                </a:solidFill>
              </a:rPr>
              <a:t>/</a:t>
            </a:r>
            <a:r>
              <a:rPr lang="zh-CN" altLang="en-US" sz="1400" b="1">
                <a:solidFill>
                  <a:srgbClr val="C00000"/>
                </a:solidFill>
              </a:rPr>
              <a:t>广东省</a:t>
            </a:r>
            <a:r>
              <a:rPr lang="en-US" altLang="zh-CN" sz="1400" b="1">
                <a:solidFill>
                  <a:srgbClr val="C00000"/>
                </a:solidFill>
              </a:rPr>
              <a:t>xx</a:t>
            </a:r>
            <a:r>
              <a:rPr lang="zh-CN" altLang="en-US" sz="1400" b="1">
                <a:solidFill>
                  <a:srgbClr val="C00000"/>
                </a:solidFill>
              </a:rPr>
              <a:t>市</a:t>
            </a:r>
            <a:r>
              <a:rPr lang="en-US" altLang="zh-CN" sz="1400" b="1">
                <a:solidFill>
                  <a:srgbClr val="C00000"/>
                </a:solidFill>
              </a:rPr>
              <a:t>xxx</a:t>
            </a:r>
            <a:r>
              <a:rPr lang="zh-CN" altLang="en-US" sz="1400" b="1">
                <a:solidFill>
                  <a:srgbClr val="C00000"/>
                </a:solidFill>
              </a:rPr>
              <a:t>局</a:t>
            </a:r>
            <a:endParaRPr lang="zh-CN" altLang="en-US" sz="1400" b="1">
              <a:solidFill>
                <a:srgbClr val="C00000"/>
              </a:solidFill>
            </a:endParaRPr>
          </a:p>
        </p:txBody>
      </p:sp>
      <p:sp>
        <p:nvSpPr>
          <p:cNvPr id="23" name="文本框 22"/>
          <p:cNvSpPr txBox="1"/>
          <p:nvPr/>
        </p:nvSpPr>
        <p:spPr>
          <a:xfrm>
            <a:off x="4625340" y="3419475"/>
            <a:ext cx="361950" cy="306705"/>
          </a:xfrm>
          <a:prstGeom prst="rect">
            <a:avLst/>
          </a:prstGeom>
          <a:noFill/>
        </p:spPr>
        <p:txBody>
          <a:bodyPr wrap="none" rtlCol="0">
            <a:spAutoFit/>
          </a:bodyPr>
          <a:p>
            <a:r>
              <a:rPr lang="zh-CN" altLang="en-US" sz="1400" b="1">
                <a:solidFill>
                  <a:srgbClr val="C00000"/>
                </a:solidFill>
              </a:rPr>
              <a:t>无</a:t>
            </a:r>
            <a:endParaRPr lang="zh-CN" altLang="en-US" sz="1400" b="1">
              <a:solidFill>
                <a:srgbClr val="C00000"/>
              </a:solidFill>
            </a:endParaRPr>
          </a:p>
        </p:txBody>
      </p:sp>
      <p:sp>
        <p:nvSpPr>
          <p:cNvPr id="25" name="文本框 24"/>
          <p:cNvSpPr txBox="1"/>
          <p:nvPr/>
        </p:nvSpPr>
        <p:spPr>
          <a:xfrm>
            <a:off x="7035165" y="3419475"/>
            <a:ext cx="361950" cy="306705"/>
          </a:xfrm>
          <a:prstGeom prst="rect">
            <a:avLst/>
          </a:prstGeom>
          <a:noFill/>
        </p:spPr>
        <p:txBody>
          <a:bodyPr wrap="none" rtlCol="0">
            <a:spAutoFit/>
          </a:bodyPr>
          <a:p>
            <a:r>
              <a:rPr lang="zh-CN" altLang="en-US" sz="1400" b="1">
                <a:solidFill>
                  <a:srgbClr val="C00000"/>
                </a:solidFill>
              </a:rPr>
              <a:t>无</a:t>
            </a:r>
            <a:endParaRPr lang="zh-CN" altLang="en-US" sz="1400" b="1">
              <a:solidFill>
                <a:srgbClr val="C00000"/>
              </a:solidFill>
            </a:endParaRPr>
          </a:p>
        </p:txBody>
      </p:sp>
      <p:sp>
        <p:nvSpPr>
          <p:cNvPr id="26" name="文本框 25"/>
          <p:cNvSpPr txBox="1"/>
          <p:nvPr/>
        </p:nvSpPr>
        <p:spPr>
          <a:xfrm>
            <a:off x="9166860" y="3419475"/>
            <a:ext cx="361950" cy="306705"/>
          </a:xfrm>
          <a:prstGeom prst="rect">
            <a:avLst/>
          </a:prstGeom>
          <a:noFill/>
        </p:spPr>
        <p:txBody>
          <a:bodyPr wrap="none" rtlCol="0">
            <a:spAutoFit/>
          </a:bodyPr>
          <a:p>
            <a:r>
              <a:rPr lang="zh-CN" altLang="en-US" sz="1400" b="1">
                <a:solidFill>
                  <a:srgbClr val="C00000"/>
                </a:solidFill>
              </a:rPr>
              <a:t>无</a:t>
            </a:r>
            <a:endParaRPr lang="zh-CN" altLang="en-US" sz="1400" b="1">
              <a:solidFill>
                <a:srgbClr val="C00000"/>
              </a:solidFill>
            </a:endParaRPr>
          </a:p>
        </p:txBody>
      </p:sp>
      <p:sp>
        <p:nvSpPr>
          <p:cNvPr id="28" name="文本框 27"/>
          <p:cNvSpPr txBox="1"/>
          <p:nvPr/>
        </p:nvSpPr>
        <p:spPr>
          <a:xfrm>
            <a:off x="4017645" y="3962400"/>
            <a:ext cx="1078230" cy="306705"/>
          </a:xfrm>
          <a:prstGeom prst="rect">
            <a:avLst/>
          </a:prstGeom>
          <a:noFill/>
        </p:spPr>
        <p:txBody>
          <a:bodyPr wrap="none" rtlCol="0">
            <a:spAutoFit/>
          </a:bodyPr>
          <a:p>
            <a:r>
              <a:rPr lang="zh-CN" altLang="en-US" sz="1400" b="1">
                <a:solidFill>
                  <a:srgbClr val="C00000"/>
                </a:solidFill>
              </a:rPr>
              <a:t>农产品种植</a:t>
            </a:r>
            <a:endParaRPr lang="zh-CN" altLang="en-US" sz="1400" b="1">
              <a:solidFill>
                <a:srgbClr val="C00000"/>
              </a:solidFill>
            </a:endParaRPr>
          </a:p>
        </p:txBody>
      </p:sp>
      <p:sp>
        <p:nvSpPr>
          <p:cNvPr id="30" name="文本框 29"/>
          <p:cNvSpPr txBox="1"/>
          <p:nvPr/>
        </p:nvSpPr>
        <p:spPr>
          <a:xfrm>
            <a:off x="6249670" y="4050030"/>
            <a:ext cx="273050" cy="306705"/>
          </a:xfrm>
          <a:prstGeom prst="rect">
            <a:avLst/>
          </a:prstGeom>
          <a:noFill/>
        </p:spPr>
        <p:txBody>
          <a:bodyPr wrap="none" rtlCol="0">
            <a:spAutoFit/>
          </a:bodyPr>
          <a:p>
            <a:r>
              <a:rPr lang="en-US" altLang="zh-CN" sz="1400" b="1">
                <a:solidFill>
                  <a:srgbClr val="C00000"/>
                </a:solidFill>
              </a:rPr>
              <a:t>6</a:t>
            </a:r>
            <a:endParaRPr lang="en-US" altLang="zh-CN" sz="1400" b="1">
              <a:solidFill>
                <a:srgbClr val="C00000"/>
              </a:solidFill>
            </a:endParaRPr>
          </a:p>
        </p:txBody>
      </p:sp>
      <p:sp>
        <p:nvSpPr>
          <p:cNvPr id="31" name="文本框 30"/>
          <p:cNvSpPr txBox="1"/>
          <p:nvPr/>
        </p:nvSpPr>
        <p:spPr>
          <a:xfrm>
            <a:off x="8112125" y="3831590"/>
            <a:ext cx="1615440" cy="306705"/>
          </a:xfrm>
          <a:prstGeom prst="rect">
            <a:avLst/>
          </a:prstGeom>
          <a:noFill/>
        </p:spPr>
        <p:txBody>
          <a:bodyPr wrap="none" rtlCol="0">
            <a:spAutoFit/>
          </a:bodyPr>
          <a:p>
            <a:r>
              <a:rPr lang="zh-CN" altLang="en-US" sz="1400" b="1">
                <a:solidFill>
                  <a:srgbClr val="C00000"/>
                </a:solidFill>
              </a:rPr>
              <a:t>生产应用种植技术</a:t>
            </a:r>
            <a:endParaRPr lang="zh-CN" altLang="en-US" sz="1400" b="1">
              <a:solidFill>
                <a:srgbClr val="C00000"/>
              </a:solidFill>
            </a:endParaRPr>
          </a:p>
        </p:txBody>
      </p:sp>
      <p:sp>
        <p:nvSpPr>
          <p:cNvPr id="32" name="文本框 31"/>
          <p:cNvSpPr txBox="1"/>
          <p:nvPr/>
        </p:nvSpPr>
        <p:spPr>
          <a:xfrm>
            <a:off x="8286115" y="4050030"/>
            <a:ext cx="1436370" cy="306705"/>
          </a:xfrm>
          <a:prstGeom prst="rect">
            <a:avLst/>
          </a:prstGeom>
          <a:noFill/>
        </p:spPr>
        <p:txBody>
          <a:bodyPr wrap="none" rtlCol="0">
            <a:spAutoFit/>
          </a:bodyPr>
          <a:p>
            <a:r>
              <a:rPr lang="zh-CN" altLang="zh-CN" sz="1400" b="1">
                <a:solidFill>
                  <a:srgbClr val="C00000"/>
                </a:solidFill>
              </a:rPr>
              <a:t>乡村工匠工程师</a:t>
            </a:r>
            <a:endParaRPr lang="zh-CN" altLang="zh-CN" sz="1400" b="1">
              <a:solidFill>
                <a:srgbClr val="C00000"/>
              </a:solidFill>
            </a:endParaRPr>
          </a:p>
        </p:txBody>
      </p:sp>
      <p:sp>
        <p:nvSpPr>
          <p:cNvPr id="33" name="文本框 32"/>
          <p:cNvSpPr txBox="1"/>
          <p:nvPr/>
        </p:nvSpPr>
        <p:spPr>
          <a:xfrm>
            <a:off x="3475355" y="4972685"/>
            <a:ext cx="1449705" cy="245110"/>
          </a:xfrm>
          <a:prstGeom prst="rect">
            <a:avLst/>
          </a:prstGeom>
          <a:noFill/>
        </p:spPr>
        <p:txBody>
          <a:bodyPr wrap="none" rtlCol="0">
            <a:spAutoFit/>
          </a:bodyPr>
          <a:p>
            <a:r>
              <a:rPr lang="en-US" altLang="zh-CN" sz="1000" b="1">
                <a:solidFill>
                  <a:srgbClr val="C00000"/>
                </a:solidFill>
              </a:rPr>
              <a:t>2001</a:t>
            </a:r>
            <a:r>
              <a:rPr lang="zh-CN" altLang="en-US" sz="1000" b="1">
                <a:solidFill>
                  <a:srgbClr val="C00000"/>
                </a:solidFill>
              </a:rPr>
              <a:t>年</a:t>
            </a:r>
            <a:r>
              <a:rPr lang="en-US" altLang="zh-CN" sz="1000" b="1">
                <a:solidFill>
                  <a:srgbClr val="C00000"/>
                </a:solidFill>
              </a:rPr>
              <a:t>9</a:t>
            </a:r>
            <a:r>
              <a:rPr lang="zh-CN" altLang="en-US" sz="1000" b="1">
                <a:solidFill>
                  <a:srgbClr val="C00000"/>
                </a:solidFill>
              </a:rPr>
              <a:t>月</a:t>
            </a:r>
            <a:r>
              <a:rPr lang="en-US" altLang="zh-CN" sz="1000" b="1">
                <a:solidFill>
                  <a:srgbClr val="C00000"/>
                </a:solidFill>
              </a:rPr>
              <a:t>—2004</a:t>
            </a:r>
            <a:r>
              <a:rPr lang="zh-CN" altLang="en-US" sz="1000" b="1">
                <a:solidFill>
                  <a:srgbClr val="C00000"/>
                </a:solidFill>
              </a:rPr>
              <a:t>年</a:t>
            </a:r>
            <a:r>
              <a:rPr lang="en-US" altLang="zh-CN" sz="1000" b="1">
                <a:solidFill>
                  <a:srgbClr val="C00000"/>
                </a:solidFill>
              </a:rPr>
              <a:t>7</a:t>
            </a:r>
            <a:r>
              <a:rPr lang="zh-CN" altLang="en-US" sz="1000" b="1">
                <a:solidFill>
                  <a:srgbClr val="C00000"/>
                </a:solidFill>
              </a:rPr>
              <a:t>月</a:t>
            </a:r>
            <a:endParaRPr lang="zh-CN" altLang="en-US" sz="1000" b="1">
              <a:solidFill>
                <a:srgbClr val="C00000"/>
              </a:solidFill>
            </a:endParaRPr>
          </a:p>
        </p:txBody>
      </p:sp>
      <p:sp>
        <p:nvSpPr>
          <p:cNvPr id="34" name="文本框 33"/>
          <p:cNvSpPr txBox="1"/>
          <p:nvPr/>
        </p:nvSpPr>
        <p:spPr>
          <a:xfrm>
            <a:off x="5350510" y="4941570"/>
            <a:ext cx="1242060" cy="306705"/>
          </a:xfrm>
          <a:prstGeom prst="rect">
            <a:avLst/>
          </a:prstGeom>
          <a:noFill/>
        </p:spPr>
        <p:txBody>
          <a:bodyPr wrap="none" rtlCol="0">
            <a:spAutoFit/>
          </a:bodyPr>
          <a:p>
            <a:r>
              <a:rPr lang="zh-CN" altLang="en-US" sz="1400" b="1">
                <a:solidFill>
                  <a:srgbClr val="C00000"/>
                </a:solidFill>
              </a:rPr>
              <a:t>韶关市</a:t>
            </a:r>
            <a:r>
              <a:rPr lang="en-US" altLang="zh-CN" sz="1400" b="1">
                <a:solidFill>
                  <a:srgbClr val="C00000"/>
                </a:solidFill>
              </a:rPr>
              <a:t>xx</a:t>
            </a:r>
            <a:r>
              <a:rPr lang="zh-CN" altLang="en-US" sz="1400" b="1">
                <a:solidFill>
                  <a:srgbClr val="C00000"/>
                </a:solidFill>
              </a:rPr>
              <a:t>初中</a:t>
            </a:r>
            <a:endParaRPr lang="zh-CN" altLang="en-US" sz="1400" b="1">
              <a:solidFill>
                <a:srgbClr val="C00000"/>
              </a:solidFill>
            </a:endParaRPr>
          </a:p>
        </p:txBody>
      </p:sp>
      <p:sp>
        <p:nvSpPr>
          <p:cNvPr id="35" name="文本框 34"/>
          <p:cNvSpPr txBox="1"/>
          <p:nvPr/>
        </p:nvSpPr>
        <p:spPr>
          <a:xfrm>
            <a:off x="9488170" y="4942205"/>
            <a:ext cx="720090" cy="306705"/>
          </a:xfrm>
          <a:prstGeom prst="rect">
            <a:avLst/>
          </a:prstGeom>
          <a:noFill/>
        </p:spPr>
        <p:txBody>
          <a:bodyPr wrap="none" rtlCol="0">
            <a:spAutoFit/>
          </a:bodyPr>
          <a:p>
            <a:r>
              <a:rPr lang="zh-CN" altLang="en-US" sz="1400" b="1">
                <a:solidFill>
                  <a:srgbClr val="C00000"/>
                </a:solidFill>
              </a:rPr>
              <a:t>全日制</a:t>
            </a:r>
            <a:endParaRPr lang="zh-CN" altLang="en-US" sz="1400" b="1">
              <a:solidFill>
                <a:srgbClr val="C00000"/>
              </a:solidFill>
            </a:endParaRPr>
          </a:p>
        </p:txBody>
      </p:sp>
      <p:sp>
        <p:nvSpPr>
          <p:cNvPr id="36" name="文本框 35"/>
          <p:cNvSpPr txBox="1"/>
          <p:nvPr/>
        </p:nvSpPr>
        <p:spPr>
          <a:xfrm>
            <a:off x="9483725" y="5459095"/>
            <a:ext cx="720090" cy="306705"/>
          </a:xfrm>
          <a:prstGeom prst="rect">
            <a:avLst/>
          </a:prstGeom>
          <a:noFill/>
        </p:spPr>
        <p:txBody>
          <a:bodyPr wrap="none" rtlCol="0">
            <a:spAutoFit/>
          </a:bodyPr>
          <a:p>
            <a:r>
              <a:rPr lang="zh-CN" altLang="en-US" sz="1400" b="1">
                <a:solidFill>
                  <a:srgbClr val="C00000"/>
                </a:solidFill>
              </a:rPr>
              <a:t>全日制</a:t>
            </a:r>
            <a:endParaRPr lang="zh-CN" altLang="en-US" sz="1400" b="1">
              <a:solidFill>
                <a:srgbClr val="C00000"/>
              </a:solidFill>
            </a:endParaRPr>
          </a:p>
        </p:txBody>
      </p:sp>
      <p:sp>
        <p:nvSpPr>
          <p:cNvPr id="37" name="文本框 36"/>
          <p:cNvSpPr txBox="1"/>
          <p:nvPr/>
        </p:nvSpPr>
        <p:spPr>
          <a:xfrm>
            <a:off x="9488805" y="5967095"/>
            <a:ext cx="720090" cy="306705"/>
          </a:xfrm>
          <a:prstGeom prst="rect">
            <a:avLst/>
          </a:prstGeom>
          <a:noFill/>
        </p:spPr>
        <p:txBody>
          <a:bodyPr wrap="none" rtlCol="0">
            <a:spAutoFit/>
          </a:bodyPr>
          <a:p>
            <a:r>
              <a:rPr lang="zh-CN" altLang="en-US" sz="1400" b="1">
                <a:solidFill>
                  <a:srgbClr val="C00000"/>
                </a:solidFill>
              </a:rPr>
              <a:t>全日制</a:t>
            </a:r>
            <a:endParaRPr lang="zh-CN" altLang="en-US" sz="1400" b="1">
              <a:solidFill>
                <a:srgbClr val="C00000"/>
              </a:solidFill>
            </a:endParaRPr>
          </a:p>
        </p:txBody>
      </p:sp>
      <p:sp>
        <p:nvSpPr>
          <p:cNvPr id="38" name="文本框 37"/>
          <p:cNvSpPr txBox="1"/>
          <p:nvPr/>
        </p:nvSpPr>
        <p:spPr>
          <a:xfrm>
            <a:off x="3471545" y="5489575"/>
            <a:ext cx="1449705" cy="245110"/>
          </a:xfrm>
          <a:prstGeom prst="rect">
            <a:avLst/>
          </a:prstGeom>
          <a:noFill/>
        </p:spPr>
        <p:txBody>
          <a:bodyPr wrap="none" rtlCol="0">
            <a:spAutoFit/>
          </a:bodyPr>
          <a:p>
            <a:r>
              <a:rPr lang="en-US" altLang="zh-CN" sz="1000" b="1">
                <a:solidFill>
                  <a:srgbClr val="C00000"/>
                </a:solidFill>
              </a:rPr>
              <a:t>2004</a:t>
            </a:r>
            <a:r>
              <a:rPr lang="zh-CN" altLang="en-US" sz="1000" b="1">
                <a:solidFill>
                  <a:srgbClr val="C00000"/>
                </a:solidFill>
              </a:rPr>
              <a:t>年</a:t>
            </a:r>
            <a:r>
              <a:rPr lang="en-US" altLang="zh-CN" sz="1000" b="1">
                <a:solidFill>
                  <a:srgbClr val="C00000"/>
                </a:solidFill>
              </a:rPr>
              <a:t>9</a:t>
            </a:r>
            <a:r>
              <a:rPr lang="zh-CN" altLang="en-US" sz="1000" b="1">
                <a:solidFill>
                  <a:srgbClr val="C00000"/>
                </a:solidFill>
              </a:rPr>
              <a:t>月</a:t>
            </a:r>
            <a:r>
              <a:rPr lang="en-US" altLang="zh-CN" sz="1000" b="1">
                <a:solidFill>
                  <a:srgbClr val="C00000"/>
                </a:solidFill>
              </a:rPr>
              <a:t>—2006</a:t>
            </a:r>
            <a:r>
              <a:rPr lang="zh-CN" altLang="en-US" sz="1000" b="1">
                <a:solidFill>
                  <a:srgbClr val="C00000"/>
                </a:solidFill>
              </a:rPr>
              <a:t>年</a:t>
            </a:r>
            <a:r>
              <a:rPr lang="en-US" altLang="zh-CN" sz="1000" b="1">
                <a:solidFill>
                  <a:srgbClr val="C00000"/>
                </a:solidFill>
              </a:rPr>
              <a:t>7</a:t>
            </a:r>
            <a:r>
              <a:rPr lang="zh-CN" altLang="en-US" sz="1000" b="1">
                <a:solidFill>
                  <a:srgbClr val="C00000"/>
                </a:solidFill>
              </a:rPr>
              <a:t>月</a:t>
            </a:r>
            <a:endParaRPr lang="zh-CN" altLang="en-US" sz="1000" b="1">
              <a:solidFill>
                <a:srgbClr val="C00000"/>
              </a:solidFill>
            </a:endParaRPr>
          </a:p>
        </p:txBody>
      </p:sp>
      <p:sp>
        <p:nvSpPr>
          <p:cNvPr id="39" name="文本框 38"/>
          <p:cNvSpPr txBox="1"/>
          <p:nvPr/>
        </p:nvSpPr>
        <p:spPr>
          <a:xfrm>
            <a:off x="5350510" y="5461000"/>
            <a:ext cx="1242060" cy="306705"/>
          </a:xfrm>
          <a:prstGeom prst="rect">
            <a:avLst/>
          </a:prstGeom>
          <a:noFill/>
        </p:spPr>
        <p:txBody>
          <a:bodyPr wrap="none" rtlCol="0">
            <a:spAutoFit/>
          </a:bodyPr>
          <a:p>
            <a:r>
              <a:rPr lang="zh-CN" altLang="en-US" sz="1400" b="1">
                <a:solidFill>
                  <a:srgbClr val="C00000"/>
                </a:solidFill>
              </a:rPr>
              <a:t>韶关市</a:t>
            </a:r>
            <a:r>
              <a:rPr lang="en-US" altLang="zh-CN" sz="1400" b="1">
                <a:solidFill>
                  <a:srgbClr val="C00000"/>
                </a:solidFill>
              </a:rPr>
              <a:t>xx</a:t>
            </a:r>
            <a:r>
              <a:rPr lang="zh-CN" altLang="en-US" sz="1400" b="1">
                <a:solidFill>
                  <a:srgbClr val="C00000"/>
                </a:solidFill>
              </a:rPr>
              <a:t>高中</a:t>
            </a:r>
            <a:endParaRPr lang="zh-CN" altLang="en-US" sz="1400" b="1">
              <a:solidFill>
                <a:srgbClr val="C00000"/>
              </a:solidFill>
            </a:endParaRPr>
          </a:p>
        </p:txBody>
      </p:sp>
      <p:sp>
        <p:nvSpPr>
          <p:cNvPr id="40" name="文本框 39"/>
          <p:cNvSpPr txBox="1"/>
          <p:nvPr/>
        </p:nvSpPr>
        <p:spPr>
          <a:xfrm>
            <a:off x="3449955" y="5997575"/>
            <a:ext cx="1449705" cy="245110"/>
          </a:xfrm>
          <a:prstGeom prst="rect">
            <a:avLst/>
          </a:prstGeom>
          <a:noFill/>
        </p:spPr>
        <p:txBody>
          <a:bodyPr wrap="none" rtlCol="0">
            <a:spAutoFit/>
          </a:bodyPr>
          <a:p>
            <a:r>
              <a:rPr lang="en-US" altLang="zh-CN" sz="1000" b="1">
                <a:solidFill>
                  <a:srgbClr val="C00000"/>
                </a:solidFill>
              </a:rPr>
              <a:t>2006</a:t>
            </a:r>
            <a:r>
              <a:rPr lang="zh-CN" altLang="en-US" sz="1000" b="1">
                <a:solidFill>
                  <a:srgbClr val="C00000"/>
                </a:solidFill>
              </a:rPr>
              <a:t>年</a:t>
            </a:r>
            <a:r>
              <a:rPr lang="en-US" altLang="zh-CN" sz="1000" b="1">
                <a:solidFill>
                  <a:srgbClr val="C00000"/>
                </a:solidFill>
              </a:rPr>
              <a:t>9</a:t>
            </a:r>
            <a:r>
              <a:rPr lang="zh-CN" altLang="en-US" sz="1000" b="1">
                <a:solidFill>
                  <a:srgbClr val="C00000"/>
                </a:solidFill>
              </a:rPr>
              <a:t>月</a:t>
            </a:r>
            <a:r>
              <a:rPr lang="en-US" altLang="zh-CN" sz="1000" b="1">
                <a:solidFill>
                  <a:srgbClr val="C00000"/>
                </a:solidFill>
              </a:rPr>
              <a:t>—2010</a:t>
            </a:r>
            <a:r>
              <a:rPr lang="zh-CN" altLang="en-US" sz="1000" b="1">
                <a:solidFill>
                  <a:srgbClr val="C00000"/>
                </a:solidFill>
              </a:rPr>
              <a:t>年</a:t>
            </a:r>
            <a:r>
              <a:rPr lang="en-US" altLang="zh-CN" sz="1000" b="1">
                <a:solidFill>
                  <a:srgbClr val="C00000"/>
                </a:solidFill>
              </a:rPr>
              <a:t>7</a:t>
            </a:r>
            <a:r>
              <a:rPr lang="zh-CN" altLang="en-US" sz="1000" b="1">
                <a:solidFill>
                  <a:srgbClr val="C00000"/>
                </a:solidFill>
              </a:rPr>
              <a:t>月</a:t>
            </a:r>
            <a:endParaRPr lang="zh-CN" altLang="en-US" sz="1000" b="1">
              <a:solidFill>
                <a:srgbClr val="C00000"/>
              </a:solidFill>
            </a:endParaRPr>
          </a:p>
        </p:txBody>
      </p:sp>
      <p:sp>
        <p:nvSpPr>
          <p:cNvPr id="41" name="文本框 40"/>
          <p:cNvSpPr txBox="1"/>
          <p:nvPr/>
        </p:nvSpPr>
        <p:spPr>
          <a:xfrm>
            <a:off x="5350510" y="5966460"/>
            <a:ext cx="1062990" cy="306705"/>
          </a:xfrm>
          <a:prstGeom prst="rect">
            <a:avLst/>
          </a:prstGeom>
          <a:noFill/>
        </p:spPr>
        <p:txBody>
          <a:bodyPr wrap="none" rtlCol="0">
            <a:spAutoFit/>
          </a:bodyPr>
          <a:p>
            <a:r>
              <a:rPr lang="zh-CN" altLang="en-US" sz="1400" b="1">
                <a:solidFill>
                  <a:srgbClr val="C00000"/>
                </a:solidFill>
              </a:rPr>
              <a:t>中国</a:t>
            </a:r>
            <a:r>
              <a:rPr lang="en-US" altLang="zh-CN" sz="1400" b="1">
                <a:solidFill>
                  <a:srgbClr val="C00000"/>
                </a:solidFill>
              </a:rPr>
              <a:t>xx</a:t>
            </a:r>
            <a:r>
              <a:rPr lang="zh-CN" altLang="en-US" sz="1400" b="1">
                <a:solidFill>
                  <a:srgbClr val="C00000"/>
                </a:solidFill>
              </a:rPr>
              <a:t>大学</a:t>
            </a:r>
            <a:endParaRPr lang="zh-CN" altLang="en-US" sz="1400" b="1">
              <a:solidFill>
                <a:srgbClr val="C00000"/>
              </a:solidFill>
            </a:endParaRPr>
          </a:p>
        </p:txBody>
      </p:sp>
      <p:sp>
        <p:nvSpPr>
          <p:cNvPr id="42" name="文本框 41"/>
          <p:cNvSpPr txBox="1"/>
          <p:nvPr/>
        </p:nvSpPr>
        <p:spPr>
          <a:xfrm>
            <a:off x="7513320" y="5997575"/>
            <a:ext cx="541020" cy="306705"/>
          </a:xfrm>
          <a:prstGeom prst="rect">
            <a:avLst/>
          </a:prstGeom>
          <a:noFill/>
        </p:spPr>
        <p:txBody>
          <a:bodyPr wrap="none" rtlCol="0">
            <a:spAutoFit/>
          </a:bodyPr>
          <a:p>
            <a:r>
              <a:rPr lang="zh-CN" altLang="en-US" sz="1400" b="1">
                <a:solidFill>
                  <a:srgbClr val="C00000"/>
                </a:solidFill>
              </a:rPr>
              <a:t>农学</a:t>
            </a:r>
            <a:endParaRPr lang="zh-CN" altLang="en-US" sz="1400" b="1">
              <a:solidFill>
                <a:srgbClr val="C00000"/>
              </a:solidFill>
            </a:endParaRPr>
          </a:p>
        </p:txBody>
      </p:sp>
      <p:sp>
        <p:nvSpPr>
          <p:cNvPr id="2" name="文本框 1"/>
          <p:cNvSpPr txBox="1"/>
          <p:nvPr/>
        </p:nvSpPr>
        <p:spPr>
          <a:xfrm>
            <a:off x="1880870" y="1292860"/>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第一页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2628900" y="1498600"/>
            <a:ext cx="7543165" cy="4590415"/>
          </a:xfrm>
          <a:prstGeom prst="rect">
            <a:avLst/>
          </a:prstGeom>
        </p:spPr>
      </p:pic>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305435" y="1752600"/>
            <a:ext cx="2391410" cy="2416810"/>
          </a:xfrm>
          <a:prstGeom prst="rect">
            <a:avLst/>
          </a:prstGeom>
          <a:noFill/>
        </p:spPr>
        <p:txBody>
          <a:bodyPr wrap="square" rtlCol="0" anchor="t">
            <a:spAutoFit/>
          </a:bodyPr>
          <a:p>
            <a:pPr algn="l">
              <a:lnSpc>
                <a:spcPct val="120000"/>
              </a:lnSpc>
            </a:pPr>
            <a:r>
              <a:rPr lang="zh-CN" altLang="en-US" sz="1400">
                <a:latin typeface="方正小标宋简体" panose="02010601030101010101" charset="-122"/>
                <a:ea typeface="方正小标宋简体" panose="02010601030101010101" charset="-122"/>
                <a:cs typeface="方正小标宋简体" panose="02010601030101010101" charset="-122"/>
                <a:sym typeface="+mn-ea"/>
              </a:rPr>
              <a:t>非学历教育：指用大、中专学校或相同水平教材进行的基础教育，如：专业证书班、</a:t>
            </a:r>
            <a:r>
              <a:rPr lang="zh-CN" altLang="en-US" sz="1400">
                <a:latin typeface="方正小标宋简体" panose="02010601030101010101" charset="-122"/>
                <a:ea typeface="方正小标宋简体" panose="02010601030101010101" charset="-122"/>
                <a:cs typeface="方正小标宋简体" panose="02010601030101010101" charset="-122"/>
                <a:sym typeface="+mn-ea"/>
              </a:rPr>
              <a:t>研究生课程进修班、自考助学班、普通预科、进修及培训（资格证书培训、岗位证书培训）、老年大学、社区学院、技师学院、进修学院、专修学院等机构学习</a:t>
            </a:r>
            <a:r>
              <a:rPr lang="zh-CN" altLang="en-US" sz="1400">
                <a:latin typeface="方正小标宋简体" panose="02010601030101010101" charset="-122"/>
                <a:ea typeface="方正小标宋简体" panose="02010601030101010101" charset="-122"/>
                <a:cs typeface="方正小标宋简体" panose="02010601030101010101" charset="-122"/>
                <a:sym typeface="+mn-ea"/>
              </a:rPr>
              <a:t>等。</a:t>
            </a:r>
            <a:endParaRPr lang="zh-CN" altLang="en-US" sz="1400">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1" name="矩形 10"/>
          <p:cNvSpPr/>
          <p:nvPr/>
        </p:nvSpPr>
        <p:spPr>
          <a:xfrm>
            <a:off x="2686685" y="1498600"/>
            <a:ext cx="598805" cy="144780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4994910" y="5116195"/>
            <a:ext cx="2810510" cy="435610"/>
          </a:xfrm>
          <a:prstGeom prst="rect">
            <a:avLst/>
          </a:prstGeom>
          <a:noFill/>
        </p:spPr>
        <p:txBody>
          <a:bodyPr wrap="square" rtlCol="0" anchor="t">
            <a:spAutoFit/>
          </a:bodyPr>
          <a:p>
            <a:pPr algn="l">
              <a:lnSpc>
                <a:spcPct val="140000"/>
              </a:lnSpc>
            </a:pP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所列各项时间段应前后衔接。</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8" name="文本框 7"/>
          <p:cNvSpPr txBox="1"/>
          <p:nvPr/>
        </p:nvSpPr>
        <p:spPr>
          <a:xfrm>
            <a:off x="4688205" y="3503295"/>
            <a:ext cx="349377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广东省韶关市</a:t>
            </a:r>
            <a:r>
              <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公司从事</a:t>
            </a:r>
            <a:r>
              <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培育工作</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9" name="文本框 8"/>
          <p:cNvSpPr txBox="1"/>
          <p:nvPr/>
        </p:nvSpPr>
        <p:spPr>
          <a:xfrm>
            <a:off x="3356610" y="3411855"/>
            <a:ext cx="1166495" cy="607695"/>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2001</a:t>
            </a:r>
            <a:r>
              <a:rPr lang="zh-CN"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2010</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5" name="文本框 14"/>
          <p:cNvSpPr txBox="1"/>
          <p:nvPr/>
        </p:nvSpPr>
        <p:spPr>
          <a:xfrm>
            <a:off x="3371850" y="4086225"/>
            <a:ext cx="1250315"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2010</a:t>
            </a:r>
            <a:r>
              <a:rPr lang="zh-CN"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4</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月至今</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6" name="文本框 15"/>
          <p:cNvSpPr txBox="1"/>
          <p:nvPr/>
        </p:nvSpPr>
        <p:spPr>
          <a:xfrm>
            <a:off x="4714240" y="4098290"/>
            <a:ext cx="3230880" cy="337185"/>
          </a:xfrm>
          <a:prstGeom prst="rect">
            <a:avLst/>
          </a:prstGeom>
          <a:noFill/>
        </p:spPr>
        <p:txBody>
          <a:bodyPr wrap="none" rtlCol="0" anchor="t">
            <a:spAutoFit/>
          </a:bodyPr>
          <a:p>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韶关市</a:t>
            </a:r>
            <a:r>
              <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公司从事沙田柚种植工作</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8" name="标题 17"/>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3356610" y="2005965"/>
            <a:ext cx="1166495" cy="607695"/>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5</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 name="文本框 2"/>
          <p:cNvSpPr txBox="1"/>
          <p:nvPr/>
        </p:nvSpPr>
        <p:spPr>
          <a:xfrm>
            <a:off x="4688205" y="2015490"/>
            <a:ext cx="239141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生物育种研修班</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0" name="文本框 9"/>
          <p:cNvSpPr txBox="1"/>
          <p:nvPr/>
        </p:nvSpPr>
        <p:spPr>
          <a:xfrm>
            <a:off x="7170420" y="2015490"/>
            <a:ext cx="2391410" cy="435610"/>
          </a:xfrm>
          <a:prstGeom prst="rect">
            <a:avLst/>
          </a:prstGeom>
          <a:noFill/>
        </p:spPr>
        <p:txBody>
          <a:bodyPr wrap="square" rtlCol="0" anchor="t">
            <a:spAutoFit/>
          </a:bodyPr>
          <a:p>
            <a:pPr algn="l">
              <a:lnSpc>
                <a:spcPct val="140000"/>
              </a:lnSpc>
            </a:pPr>
            <a:r>
              <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课时</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3" name="文本框 12"/>
          <p:cNvSpPr txBox="1"/>
          <p:nvPr/>
        </p:nvSpPr>
        <p:spPr>
          <a:xfrm>
            <a:off x="8182610" y="2021205"/>
            <a:ext cx="239141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培训证书</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4" name="文本框 13"/>
          <p:cNvSpPr txBox="1"/>
          <p:nvPr/>
        </p:nvSpPr>
        <p:spPr>
          <a:xfrm>
            <a:off x="9092565" y="2078990"/>
            <a:ext cx="2391410" cy="34925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广东省</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大学继续教育学院</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7" name="文本框 16"/>
          <p:cNvSpPr txBox="1"/>
          <p:nvPr/>
        </p:nvSpPr>
        <p:spPr>
          <a:xfrm>
            <a:off x="8182610" y="3503295"/>
            <a:ext cx="239141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育苗员</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9" name="文本框 18"/>
          <p:cNvSpPr txBox="1"/>
          <p:nvPr/>
        </p:nvSpPr>
        <p:spPr>
          <a:xfrm>
            <a:off x="9285605" y="3503295"/>
            <a:ext cx="239141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李青</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0" name="文本框 19"/>
          <p:cNvSpPr txBox="1"/>
          <p:nvPr/>
        </p:nvSpPr>
        <p:spPr>
          <a:xfrm>
            <a:off x="7976870" y="4043045"/>
            <a:ext cx="239141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技术服务经理</a:t>
            </a:r>
            <a:endPar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1" name="文本框 20"/>
          <p:cNvSpPr txBox="1"/>
          <p:nvPr/>
        </p:nvSpPr>
        <p:spPr>
          <a:xfrm>
            <a:off x="9342755" y="4049395"/>
            <a:ext cx="2391410" cy="435610"/>
          </a:xfrm>
          <a:prstGeom prst="rect">
            <a:avLst/>
          </a:prstGeom>
          <a:noFill/>
        </p:spPr>
        <p:txBody>
          <a:bodyPr wrap="square" rtlCol="0" anchor="t">
            <a:spAutoFit/>
          </a:bodyPr>
          <a:p>
            <a:pPr algn="l">
              <a:lnSpc>
                <a:spcPct val="140000"/>
              </a:lnSpc>
            </a:pP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王</a:t>
            </a:r>
            <a:r>
              <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endParaRPr lang="en-US" altLang="zh-CN"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2" name="文本框 21"/>
          <p:cNvSpPr txBox="1"/>
          <p:nvPr/>
        </p:nvSpPr>
        <p:spPr>
          <a:xfrm>
            <a:off x="1880870" y="1292860"/>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第一页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1920240" y="3583305"/>
            <a:ext cx="9081135" cy="2157095"/>
          </a:xfrm>
          <a:prstGeom prst="rect">
            <a:avLst/>
          </a:prstGeom>
          <a:noFill/>
        </p:spPr>
        <p:txBody>
          <a:bodyPr wrap="square" rtlCol="0" anchor="t">
            <a:spAutoFit/>
          </a:bodyPr>
          <a:p>
            <a:pPr algn="l">
              <a:lnSpc>
                <a:spcPct val="140000"/>
              </a:lnSpc>
            </a:pP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工作能力及业绩成果要求：</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en-US" altLang="zh-CN"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 1.</a:t>
            </a: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时间要求</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：获得现职称（职业资格或技能等级）后（未获得职称的人员，按从事现专业技术岗位工作开始）至申报当年12月31日的工作能力经历及业绩成果等情况填入本栏并提供相应证明材料。</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 2.填写要求：</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业绩成果情况包括承担专业技术工作项目名称、作品（技艺）、参加展演活动（比赛、实际应用项目）名称，</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独立完成</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或</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参与完成</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完成情况</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a:t>
            </a:r>
            <a:r>
              <a:rPr lang="zh-CN" altLang="en-US"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效果及评价</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（展演、比赛活动主办方或技艺应用单位）。</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p:txBody>
      </p:sp>
      <p:pic>
        <p:nvPicPr>
          <p:cNvPr id="3" name="图片 2"/>
          <p:cNvPicPr>
            <a:picLocks noChangeAspect="1"/>
          </p:cNvPicPr>
          <p:nvPr/>
        </p:nvPicPr>
        <p:blipFill>
          <a:blip r:embed="rId1"/>
          <a:srcRect t="13780"/>
          <a:stretch>
            <a:fillRect/>
          </a:stretch>
        </p:blipFill>
        <p:spPr>
          <a:xfrm>
            <a:off x="2789555" y="1405255"/>
            <a:ext cx="7552690" cy="1839595"/>
          </a:xfrm>
          <a:prstGeom prst="rect">
            <a:avLst/>
          </a:prstGeom>
        </p:spPr>
      </p:pic>
      <p:sp>
        <p:nvSpPr>
          <p:cNvPr id="13" name="标题 12"/>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19" name="文本框 18"/>
          <p:cNvSpPr txBox="1"/>
          <p:nvPr/>
        </p:nvSpPr>
        <p:spPr>
          <a:xfrm>
            <a:off x="2869565" y="231965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月至今</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 name="文本框 1"/>
          <p:cNvSpPr txBox="1"/>
          <p:nvPr/>
        </p:nvSpPr>
        <p:spPr>
          <a:xfrm>
            <a:off x="3979545" y="2319655"/>
            <a:ext cx="5993765" cy="607695"/>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掌握</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（农作物）播种、育苗、施肥、灌溉、病虫害防治、收获等方面的技术问题，可独立解决病虫害防治。</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6" name="文本框 5"/>
          <p:cNvSpPr txBox="1"/>
          <p:nvPr/>
        </p:nvSpPr>
        <p:spPr>
          <a:xfrm>
            <a:off x="3128645" y="2851150"/>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8" name="文本框 7"/>
          <p:cNvSpPr txBox="1"/>
          <p:nvPr/>
        </p:nvSpPr>
        <p:spPr>
          <a:xfrm>
            <a:off x="3996055" y="2851150"/>
            <a:ext cx="588137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市</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杯丰收大奖赛；独立参赛；获银奖；比赛主办方评价优秀</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2" name="文本框 21"/>
          <p:cNvSpPr txBox="1"/>
          <p:nvPr/>
        </p:nvSpPr>
        <p:spPr>
          <a:xfrm>
            <a:off x="2124710" y="1384300"/>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第二页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1211580" y="2094865"/>
            <a:ext cx="4641850" cy="2846070"/>
          </a:xfrm>
          <a:prstGeom prst="rect">
            <a:avLst/>
          </a:prstGeom>
          <a:noFill/>
        </p:spPr>
        <p:txBody>
          <a:bodyPr wrap="square" rtlCol="0" anchor="t">
            <a:spAutoFit/>
          </a:bodyPr>
          <a:p>
            <a:pPr algn="l">
              <a:lnSpc>
                <a:spcPct val="140000"/>
              </a:lnSpc>
            </a:pP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注意：</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en-US" sz="1600">
                <a:latin typeface="方正小标宋简体" panose="02010601030101010101" charset="-122"/>
                <a:ea typeface="方正小标宋简体" panose="02010601030101010101" charset="-122"/>
                <a:cs typeface="方正小标宋简体" panose="02010601030101010101" charset="-122"/>
                <a:sym typeface="+mn-ea"/>
              </a:rPr>
              <a:t>1.</a:t>
            </a:r>
            <a:r>
              <a:rPr sz="1600">
                <a:latin typeface="方正小标宋简体" panose="02010601030101010101" charset="-122"/>
                <a:ea typeface="方正小标宋简体" panose="02010601030101010101" charset="-122"/>
                <a:cs typeface="方正小标宋简体" panose="02010601030101010101" charset="-122"/>
                <a:sym typeface="+mn-ea"/>
              </a:rPr>
              <a:t>在获得现职称（职业资格或技能等级）后（未获得职称的人员，按从事现专业技术岗位工作开始）至申报当年12月31日所获奖、发明专利，以及撰写的论文、著作、专项技术分析报告等填入本栏，并提供相应材料。</a:t>
            </a:r>
            <a:endParaRPr sz="1600">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en-US" sz="1600">
                <a:latin typeface="方正小标宋简体" panose="02010601030101010101" charset="-122"/>
                <a:ea typeface="方正小标宋简体" panose="02010601030101010101" charset="-122"/>
                <a:cs typeface="方正小标宋简体" panose="02010601030101010101" charset="-122"/>
                <a:sym typeface="+mn-ea"/>
              </a:rPr>
              <a:t>2.</a:t>
            </a:r>
            <a:r>
              <a:rPr sz="1600">
                <a:latin typeface="方正小标宋简体" panose="02010601030101010101" charset="-122"/>
                <a:ea typeface="方正小标宋简体" panose="02010601030101010101" charset="-122"/>
                <a:cs typeface="方正小标宋简体" panose="02010601030101010101" charset="-122"/>
                <a:sym typeface="+mn-ea"/>
              </a:rPr>
              <a:t>与从事本专业技术工作</a:t>
            </a:r>
            <a:r>
              <a:rPr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无关的</a:t>
            </a:r>
            <a:r>
              <a:rPr sz="1600">
                <a:latin typeface="方正小标宋简体" panose="02010601030101010101" charset="-122"/>
                <a:ea typeface="方正小标宋简体" panose="02010601030101010101" charset="-122"/>
                <a:cs typeface="方正小标宋简体" panose="02010601030101010101" charset="-122"/>
                <a:sym typeface="+mn-ea"/>
              </a:rPr>
              <a:t>获奖、专利、论文、著作</a:t>
            </a:r>
            <a:r>
              <a:rPr sz="16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不填</a:t>
            </a:r>
            <a:r>
              <a:rPr sz="1600">
                <a:latin typeface="方正小标宋简体" panose="02010601030101010101" charset="-122"/>
                <a:ea typeface="方正小标宋简体" panose="02010601030101010101" charset="-122"/>
                <a:cs typeface="方正小标宋简体" panose="02010601030101010101" charset="-122"/>
                <a:sym typeface="+mn-ea"/>
              </a:rPr>
              <a:t>。</a:t>
            </a:r>
            <a:endParaRPr sz="1600">
              <a:latin typeface="方正小标宋简体" panose="02010601030101010101" charset="-122"/>
              <a:ea typeface="方正小标宋简体" panose="02010601030101010101" charset="-122"/>
              <a:cs typeface="方正小标宋简体" panose="02010601030101010101" charset="-122"/>
              <a:sym typeface="+mn-ea"/>
            </a:endParaRPr>
          </a:p>
        </p:txBody>
      </p:sp>
      <p:pic>
        <p:nvPicPr>
          <p:cNvPr id="6" name="图片 5"/>
          <p:cNvPicPr>
            <a:picLocks noChangeAspect="1"/>
          </p:cNvPicPr>
          <p:nvPr/>
        </p:nvPicPr>
        <p:blipFill>
          <a:blip r:embed="rId1"/>
          <a:stretch>
            <a:fillRect/>
          </a:stretch>
        </p:blipFill>
        <p:spPr>
          <a:xfrm>
            <a:off x="6937375" y="260985"/>
            <a:ext cx="4747260" cy="2956560"/>
          </a:xfrm>
          <a:prstGeom prst="rect">
            <a:avLst/>
          </a:prstGeom>
        </p:spPr>
      </p:pic>
      <p:pic>
        <p:nvPicPr>
          <p:cNvPr id="8" name="图片 7"/>
          <p:cNvPicPr>
            <a:picLocks noChangeAspect="1"/>
          </p:cNvPicPr>
          <p:nvPr/>
        </p:nvPicPr>
        <p:blipFill>
          <a:blip r:embed="rId2"/>
          <a:stretch>
            <a:fillRect/>
          </a:stretch>
        </p:blipFill>
        <p:spPr>
          <a:xfrm>
            <a:off x="6957695" y="3197225"/>
            <a:ext cx="4727575" cy="3169285"/>
          </a:xfrm>
          <a:prstGeom prst="rect">
            <a:avLst/>
          </a:prstGeom>
        </p:spPr>
      </p:pic>
      <p:sp>
        <p:nvSpPr>
          <p:cNvPr id="9" name="文本框 8"/>
          <p:cNvSpPr txBox="1"/>
          <p:nvPr/>
        </p:nvSpPr>
        <p:spPr>
          <a:xfrm>
            <a:off x="10940415" y="304165"/>
            <a:ext cx="894080" cy="306705"/>
          </a:xfrm>
          <a:prstGeom prst="rect">
            <a:avLst/>
          </a:prstGeom>
          <a:noFill/>
        </p:spPr>
        <p:txBody>
          <a:bodyPr wrap="none" rtlCol="0" anchor="t">
            <a:spAutoFit/>
          </a:bodyPr>
          <a:p>
            <a:r>
              <a:rPr lang="zh-CN" altLang="en-US" sz="1400">
                <a:solidFill>
                  <a:srgbClr val="C00000"/>
                </a:solidFill>
                <a:latin typeface="黑体" panose="02010609060101010101" charset="-122"/>
                <a:ea typeface="黑体" panose="02010609060101010101" charset="-122"/>
              </a:rPr>
              <a:t>（选填）</a:t>
            </a:r>
            <a:endParaRPr lang="zh-CN" altLang="en-US" sz="1400">
              <a:solidFill>
                <a:srgbClr val="C00000"/>
              </a:solidFill>
              <a:latin typeface="黑体" panose="02010609060101010101" charset="-122"/>
              <a:ea typeface="黑体" panose="02010609060101010101" charset="-122"/>
            </a:endParaRPr>
          </a:p>
        </p:txBody>
      </p:sp>
      <p:sp>
        <p:nvSpPr>
          <p:cNvPr id="10" name="椭圆 9"/>
          <p:cNvSpPr/>
          <p:nvPr/>
        </p:nvSpPr>
        <p:spPr>
          <a:xfrm>
            <a:off x="7519670" y="6081395"/>
            <a:ext cx="713105" cy="293370"/>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标题 11"/>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19" name="文本框 18"/>
          <p:cNvSpPr txBox="1"/>
          <p:nvPr/>
        </p:nvSpPr>
        <p:spPr>
          <a:xfrm>
            <a:off x="6680835" y="92646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 name="文本框 1"/>
          <p:cNvSpPr txBox="1"/>
          <p:nvPr/>
        </p:nvSpPr>
        <p:spPr>
          <a:xfrm>
            <a:off x="7505065" y="92646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种植项目</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 name="文本框 2"/>
          <p:cNvSpPr txBox="1"/>
          <p:nvPr/>
        </p:nvSpPr>
        <p:spPr>
          <a:xfrm>
            <a:off x="9293225" y="92646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杯银奖</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1" name="文本框 10"/>
          <p:cNvSpPr txBox="1"/>
          <p:nvPr/>
        </p:nvSpPr>
        <p:spPr>
          <a:xfrm>
            <a:off x="10427335" y="926465"/>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市政府</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3" name="文本框 12"/>
          <p:cNvSpPr txBox="1"/>
          <p:nvPr/>
        </p:nvSpPr>
        <p:spPr>
          <a:xfrm>
            <a:off x="11281410" y="926465"/>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a:t>
            </a:r>
            <a:endPar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4" name="文本框 13"/>
          <p:cNvSpPr txBox="1"/>
          <p:nvPr/>
        </p:nvSpPr>
        <p:spPr>
          <a:xfrm>
            <a:off x="6697980" y="2247900"/>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2017</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5" name="文本框 14"/>
          <p:cNvSpPr txBox="1"/>
          <p:nvPr/>
        </p:nvSpPr>
        <p:spPr>
          <a:xfrm>
            <a:off x="7519670" y="2247900"/>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专利</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6" name="文本框 15"/>
          <p:cNvSpPr txBox="1"/>
          <p:nvPr/>
        </p:nvSpPr>
        <p:spPr>
          <a:xfrm>
            <a:off x="8418195" y="2169795"/>
            <a:ext cx="1219200" cy="86614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发明专利</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实用新型专利</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外观设计专利</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7" name="文本框 16"/>
          <p:cNvSpPr txBox="1"/>
          <p:nvPr/>
        </p:nvSpPr>
        <p:spPr>
          <a:xfrm>
            <a:off x="9542780" y="2247900"/>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xxxxxx</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8" name="文本框 17"/>
          <p:cNvSpPr txBox="1"/>
          <p:nvPr/>
        </p:nvSpPr>
        <p:spPr>
          <a:xfrm>
            <a:off x="10539730" y="2247900"/>
            <a:ext cx="2391410" cy="349250"/>
          </a:xfrm>
          <a:prstGeom prst="rect">
            <a:avLst/>
          </a:prstGeom>
          <a:noFill/>
        </p:spPr>
        <p:txBody>
          <a:bodyPr wrap="square" rtlCol="0" anchor="t">
            <a:spAutoFit/>
          </a:bodyPr>
          <a:p>
            <a:pPr algn="l">
              <a:lnSpc>
                <a:spcPct val="140000"/>
              </a:lnSpc>
            </a:pP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xxx</a:t>
            </a:r>
            <a:endPar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0" name="文本框 19"/>
          <p:cNvSpPr txBox="1"/>
          <p:nvPr/>
        </p:nvSpPr>
        <p:spPr>
          <a:xfrm>
            <a:off x="11275060" y="2247900"/>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a:t>
            </a:r>
            <a:endPar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1" name="文本框 20"/>
          <p:cNvSpPr txBox="1"/>
          <p:nvPr/>
        </p:nvSpPr>
        <p:spPr>
          <a:xfrm>
            <a:off x="6883400" y="3945890"/>
            <a:ext cx="2391410" cy="34925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沙田柚种植管理技术要点</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2" name="文本框 21"/>
          <p:cNvSpPr txBox="1"/>
          <p:nvPr/>
        </p:nvSpPr>
        <p:spPr>
          <a:xfrm>
            <a:off x="8726805" y="3945890"/>
            <a:ext cx="27813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a:t>
            </a:r>
            <a:endPar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3" name="文本框 22"/>
          <p:cNvSpPr txBox="1"/>
          <p:nvPr/>
        </p:nvSpPr>
        <p:spPr>
          <a:xfrm>
            <a:off x="9150985" y="3945890"/>
            <a:ext cx="2391410" cy="34925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《农家参谋》</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4" name="文本框 23"/>
          <p:cNvSpPr txBox="1"/>
          <p:nvPr/>
        </p:nvSpPr>
        <p:spPr>
          <a:xfrm>
            <a:off x="10612120" y="3945890"/>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9</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28</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日</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5" name="文本框 24"/>
          <p:cNvSpPr txBox="1"/>
          <p:nvPr/>
        </p:nvSpPr>
        <p:spPr>
          <a:xfrm>
            <a:off x="6886575" y="4741545"/>
            <a:ext cx="1776730" cy="607695"/>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设施水果害虫绿色防控技术分析报告</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6" name="文本框 25"/>
          <p:cNvSpPr txBox="1"/>
          <p:nvPr/>
        </p:nvSpPr>
        <p:spPr>
          <a:xfrm>
            <a:off x="8638540" y="4741545"/>
            <a:ext cx="2071370" cy="953135"/>
          </a:xfrm>
          <a:prstGeom prst="rect">
            <a:avLst/>
          </a:prstGeom>
          <a:noFill/>
        </p:spPr>
        <p:txBody>
          <a:bodyPr wrap="square" rtlCol="0" anchor="t">
            <a:spAutoFit/>
          </a:bodyPr>
          <a:p>
            <a:pPr algn="l">
              <a:lnSpc>
                <a:spcPct val="140000"/>
              </a:lnSpc>
            </a:pPr>
            <a:r>
              <a:rPr lang="en-US" altLang="zh-CN"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3</a:t>
            </a:r>
            <a:r>
              <a:rPr lang="zh-CN" altLang="en-US"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月，通过推动绿色防控技术的应用，转变防治模式，避免水果产生严重耐药性问题；效果良好</a:t>
            </a:r>
            <a:endParaRPr lang="zh-CN" altLang="en-US" sz="10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7" name="文本框 26"/>
          <p:cNvSpPr txBox="1"/>
          <p:nvPr/>
        </p:nvSpPr>
        <p:spPr>
          <a:xfrm>
            <a:off x="10709910" y="4741545"/>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年</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5</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月</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28" name="文本框 27"/>
          <p:cNvSpPr txBox="1"/>
          <p:nvPr/>
        </p:nvSpPr>
        <p:spPr>
          <a:xfrm>
            <a:off x="7573010" y="6025515"/>
            <a:ext cx="659765" cy="349250"/>
          </a:xfrm>
          <a:prstGeom prst="rect">
            <a:avLst/>
          </a:prstGeom>
          <a:noFill/>
        </p:spPr>
        <p:txBody>
          <a:bodyPr wrap="square" rtlCol="0" anchor="t">
            <a:spAutoFit/>
          </a:bodyPr>
          <a:p>
            <a:pPr algn="l">
              <a:lnSpc>
                <a:spcPct val="140000"/>
              </a:lnSpc>
            </a:pP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张三</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0" name="文本框 29"/>
          <p:cNvSpPr txBox="1"/>
          <p:nvPr/>
        </p:nvSpPr>
        <p:spPr>
          <a:xfrm>
            <a:off x="10262870" y="6017260"/>
            <a:ext cx="2391410" cy="349250"/>
          </a:xfrm>
          <a:prstGeom prst="rect">
            <a:avLst/>
          </a:prstGeom>
          <a:noFill/>
        </p:spPr>
        <p:txBody>
          <a:bodyPr wrap="square" rtlCol="0" anchor="t">
            <a:spAutoFit/>
          </a:bodyPr>
          <a:p>
            <a:pPr algn="l">
              <a:lnSpc>
                <a:spcPct val="140000"/>
              </a:lnSpc>
            </a:pPr>
            <a:r>
              <a:rPr 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2021      10</a:t>
            </a:r>
            <a:r>
              <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      </a:t>
            </a:r>
            <a:r>
              <a:rPr lang="en-US" altLang="zh-CN"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rPr>
              <a:t>14</a:t>
            </a:r>
            <a:endParaRPr lang="zh-CN" altLang="en-US" sz="1200">
              <a:solidFill>
                <a:srgbClr val="C00000"/>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31" name="文本框 30"/>
          <p:cNvSpPr txBox="1"/>
          <p:nvPr/>
        </p:nvSpPr>
        <p:spPr>
          <a:xfrm>
            <a:off x="1211580" y="1405255"/>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第三页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五边形 6"/>
          <p:cNvSpPr/>
          <p:nvPr/>
        </p:nvSpPr>
        <p:spPr>
          <a:xfrm>
            <a:off x="-34925" y="390525"/>
            <a:ext cx="4749165" cy="756285"/>
          </a:xfrm>
          <a:prstGeom prst="homePlat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2065" y="6527165"/>
            <a:ext cx="12203430" cy="3365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7513320" y="6541135"/>
            <a:ext cx="4094480" cy="306705"/>
          </a:xfrm>
          <a:prstGeom prst="rect">
            <a:avLst/>
          </a:prstGeom>
          <a:noFill/>
        </p:spPr>
        <p:txBody>
          <a:bodyPr wrap="none" rtlCol="0" anchor="t">
            <a:spAutoFit/>
          </a:bodyPr>
          <a:p>
            <a:r>
              <a:rPr lang="zh-CN" altLang="en-US" sz="1400">
                <a:solidFill>
                  <a:schemeClr val="bg1"/>
                </a:solidFill>
                <a:latin typeface="黑体" panose="02010609060101010101" charset="-122"/>
                <a:ea typeface="黑体" panose="02010609060101010101" charset="-122"/>
                <a:sym typeface="+mn-ea"/>
              </a:rPr>
              <a:t>韶关市人力资源和社会保障局专业技术人员管理科</a:t>
            </a:r>
            <a:endParaRPr lang="zh-CN" altLang="en-US" sz="1400">
              <a:solidFill>
                <a:schemeClr val="bg1"/>
              </a:solidFill>
              <a:latin typeface="黑体" panose="02010609060101010101" charset="-122"/>
              <a:ea typeface="黑体" panose="02010609060101010101" charset="-122"/>
              <a:sym typeface="+mn-ea"/>
            </a:endParaRPr>
          </a:p>
        </p:txBody>
      </p:sp>
      <p:sp>
        <p:nvSpPr>
          <p:cNvPr id="29" name="文本框 28"/>
          <p:cNvSpPr txBox="1"/>
          <p:nvPr/>
        </p:nvSpPr>
        <p:spPr>
          <a:xfrm>
            <a:off x="939165" y="2176145"/>
            <a:ext cx="4907915" cy="1271270"/>
          </a:xfrm>
          <a:prstGeom prst="rect">
            <a:avLst/>
          </a:prstGeom>
          <a:noFill/>
        </p:spPr>
        <p:txBody>
          <a:bodyPr wrap="square" rtlCol="0" anchor="t">
            <a:spAutoFit/>
          </a:bodyPr>
          <a:p>
            <a:pPr algn="just">
              <a:lnSpc>
                <a:spcPct val="120000"/>
              </a:lnSpc>
            </a:pP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申报人户籍所在村委会（县、区农业农村局）或用人单位（经营主体、社团组织）须对申报人的申报材料进行审核、综合评价和评前公示。</a:t>
            </a:r>
            <a:r>
              <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rPr>
              <a:t>本页须待评前公示结束之后方可填写。</a:t>
            </a:r>
            <a:endPar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pic>
        <p:nvPicPr>
          <p:cNvPr id="3" name="图片 2"/>
          <p:cNvPicPr>
            <a:picLocks noChangeAspect="1"/>
          </p:cNvPicPr>
          <p:nvPr/>
        </p:nvPicPr>
        <p:blipFill>
          <a:blip r:embed="rId1"/>
          <a:stretch>
            <a:fillRect/>
          </a:stretch>
        </p:blipFill>
        <p:spPr>
          <a:xfrm>
            <a:off x="6362700" y="175895"/>
            <a:ext cx="5004435" cy="4536440"/>
          </a:xfrm>
          <a:prstGeom prst="rect">
            <a:avLst/>
          </a:prstGeom>
        </p:spPr>
      </p:pic>
      <p:pic>
        <p:nvPicPr>
          <p:cNvPr id="11" name="图片 10"/>
          <p:cNvPicPr>
            <a:picLocks noChangeAspect="1"/>
          </p:cNvPicPr>
          <p:nvPr/>
        </p:nvPicPr>
        <p:blipFill>
          <a:blip r:embed="rId2"/>
          <a:stretch>
            <a:fillRect/>
          </a:stretch>
        </p:blipFill>
        <p:spPr>
          <a:xfrm>
            <a:off x="6421755" y="4655185"/>
            <a:ext cx="4945380" cy="1769745"/>
          </a:xfrm>
          <a:prstGeom prst="rect">
            <a:avLst/>
          </a:prstGeom>
        </p:spPr>
      </p:pic>
      <p:sp>
        <p:nvSpPr>
          <p:cNvPr id="12" name="矩形 11"/>
          <p:cNvSpPr/>
          <p:nvPr/>
        </p:nvSpPr>
        <p:spPr>
          <a:xfrm>
            <a:off x="6421755" y="175895"/>
            <a:ext cx="4943475" cy="49403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0" name="文本框 99"/>
          <p:cNvSpPr txBox="1"/>
          <p:nvPr/>
        </p:nvSpPr>
        <p:spPr>
          <a:xfrm>
            <a:off x="8147685" y="807085"/>
            <a:ext cx="3460115" cy="496570"/>
          </a:xfrm>
          <a:prstGeom prst="rect">
            <a:avLst/>
          </a:prstGeom>
          <a:noFill/>
          <a:ln w="9525">
            <a:noFill/>
          </a:ln>
        </p:spPr>
        <p:txBody>
          <a:bodyPr wrap="square">
            <a:spAutoFit/>
          </a:bodyPr>
          <a:p>
            <a:pPr indent="0">
              <a:lnSpc>
                <a:spcPct val="110000"/>
              </a:lnSpc>
            </a:pPr>
            <a:r>
              <a:rPr lang="zh-CN" sz="1200" b="1">
                <a:solidFill>
                  <a:srgbClr val="C00000"/>
                </a:solidFill>
                <a:cs typeface="楷体_GB2312" charset="0"/>
              </a:rPr>
              <a:t>综合评价应围绕申报人水平、能力、业绩等作出客观公正的评价意见，字数不少于</a:t>
            </a:r>
            <a:r>
              <a:rPr lang="en-US" sz="1200" b="1">
                <a:solidFill>
                  <a:srgbClr val="C00000"/>
                </a:solidFill>
                <a:latin typeface="楷体_GB2312" charset="0"/>
              </a:rPr>
              <a:t>100</a:t>
            </a:r>
            <a:r>
              <a:rPr lang="zh-CN" sz="1200" b="1">
                <a:solidFill>
                  <a:srgbClr val="C00000"/>
                </a:solidFill>
                <a:cs typeface="楷体_GB2312" charset="0"/>
              </a:rPr>
              <a:t>字。</a:t>
            </a:r>
            <a:endParaRPr lang="zh-CN" altLang="en-US" sz="1200" b="1">
              <a:solidFill>
                <a:srgbClr val="C00000"/>
              </a:solidFill>
              <a:cs typeface="楷体_GB2312" charset="0"/>
            </a:endParaRPr>
          </a:p>
        </p:txBody>
      </p:sp>
      <p:sp>
        <p:nvSpPr>
          <p:cNvPr id="13" name="文本框 12"/>
          <p:cNvSpPr txBox="1"/>
          <p:nvPr/>
        </p:nvSpPr>
        <p:spPr>
          <a:xfrm>
            <a:off x="939165" y="4904105"/>
            <a:ext cx="4907280" cy="1271270"/>
          </a:xfrm>
          <a:prstGeom prst="rect">
            <a:avLst/>
          </a:prstGeom>
          <a:noFill/>
        </p:spPr>
        <p:txBody>
          <a:bodyPr wrap="square" rtlCol="0" anchor="t">
            <a:spAutoFit/>
          </a:bodyPr>
          <a:p>
            <a:pPr algn="just">
              <a:lnSpc>
                <a:spcPct val="120000"/>
              </a:lnSpc>
            </a:pPr>
            <a:r>
              <a:rPr lang="en-US" altLang="zh-CN" sz="1600">
                <a:latin typeface="方正小标宋简体" panose="02010601030101010101" charset="-122"/>
                <a:ea typeface="方正小标宋简体" panose="02010601030101010101" charset="-122"/>
                <a:cs typeface="方正小标宋简体" panose="02010601030101010101" charset="-122"/>
                <a:sym typeface="+mn-ea"/>
              </a:rPr>
              <a:t>1.</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凡属委托评审，由申报人所在地市级农业农村、人社工作单位填写此页。</a:t>
            </a:r>
            <a:endParaRPr lang="zh-CN" altLang="en-US" sz="1600">
              <a:latin typeface="方正小标宋简体" panose="02010601030101010101" charset="-122"/>
              <a:ea typeface="方正小标宋简体" panose="02010601030101010101" charset="-122"/>
              <a:cs typeface="方正小标宋简体" panose="02010601030101010101" charset="-122"/>
              <a:sym typeface="+mn-ea"/>
            </a:endParaRPr>
          </a:p>
          <a:p>
            <a:pPr algn="just">
              <a:lnSpc>
                <a:spcPct val="120000"/>
              </a:lnSpc>
            </a:pPr>
            <a:r>
              <a:rPr lang="en-US" altLang="zh-CN" sz="1600">
                <a:latin typeface="方正小标宋简体" panose="02010601030101010101" charset="-122"/>
                <a:ea typeface="方正小标宋简体" panose="02010601030101010101" charset="-122"/>
                <a:cs typeface="方正小标宋简体" panose="02010601030101010101" charset="-122"/>
                <a:sym typeface="+mn-ea"/>
              </a:rPr>
              <a:t>2</a:t>
            </a:r>
            <a:r>
              <a:rPr lang="zh-CN" altLang="en-US" sz="1600">
                <a:latin typeface="方正小标宋简体" panose="02010601030101010101" charset="-122"/>
                <a:ea typeface="方正小标宋简体" panose="02010601030101010101" charset="-122"/>
                <a:cs typeface="方正小标宋简体" panose="02010601030101010101" charset="-122"/>
                <a:sym typeface="+mn-ea"/>
              </a:rPr>
              <a:t>.市农业农村部门委托评审申请栏，需说明委托原因及拟申请委托评审的评委会全称。</a:t>
            </a:r>
            <a:endParaRPr lang="zh-CN" altLang="en-US" sz="1600">
              <a:solidFill>
                <a:schemeClr val="accent5">
                  <a:lumMod val="50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0" name="椭圆 9"/>
          <p:cNvSpPr/>
          <p:nvPr/>
        </p:nvSpPr>
        <p:spPr>
          <a:xfrm>
            <a:off x="7078980" y="4490085"/>
            <a:ext cx="434975" cy="23558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6525895" y="2807970"/>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5" name="文本框 14"/>
          <p:cNvSpPr txBox="1"/>
          <p:nvPr/>
        </p:nvSpPr>
        <p:spPr>
          <a:xfrm>
            <a:off x="9984105" y="2807970"/>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6" name="文本框 15"/>
          <p:cNvSpPr txBox="1"/>
          <p:nvPr/>
        </p:nvSpPr>
        <p:spPr>
          <a:xfrm>
            <a:off x="7195185" y="3322955"/>
            <a:ext cx="411480" cy="368300"/>
          </a:xfrm>
          <a:prstGeom prst="rect">
            <a:avLst/>
          </a:prstGeom>
          <a:noFill/>
        </p:spPr>
        <p:txBody>
          <a:bodyPr wrap="none" rtlCol="0" anchor="t">
            <a:spAutoFit/>
          </a:bodyPr>
          <a:p>
            <a:r>
              <a:rPr lang="zh-CN" altLang="en-US">
                <a:solidFill>
                  <a:srgbClr val="C00000"/>
                </a:solidFill>
                <a:latin typeface="宋体" panose="02010600030101010101" pitchFamily="2" charset="-122"/>
                <a:ea typeface="宋体" panose="02010600030101010101" pitchFamily="2" charset="-122"/>
              </a:rPr>
              <a:t>√</a:t>
            </a:r>
            <a:endParaRPr lang="zh-CN" altLang="en-US">
              <a:solidFill>
                <a:srgbClr val="C00000"/>
              </a:solidFill>
              <a:latin typeface="宋体" panose="02010600030101010101" pitchFamily="2" charset="-122"/>
              <a:ea typeface="宋体" panose="02010600030101010101" pitchFamily="2" charset="-122"/>
            </a:endParaRPr>
          </a:p>
        </p:txBody>
      </p:sp>
      <p:sp>
        <p:nvSpPr>
          <p:cNvPr id="17" name="文本框 16"/>
          <p:cNvSpPr txBox="1"/>
          <p:nvPr/>
        </p:nvSpPr>
        <p:spPr>
          <a:xfrm>
            <a:off x="8319135" y="3716020"/>
            <a:ext cx="3937635" cy="294005"/>
          </a:xfrm>
          <a:prstGeom prst="rect">
            <a:avLst/>
          </a:prstGeom>
          <a:noFill/>
          <a:ln w="9525">
            <a:noFill/>
          </a:ln>
        </p:spPr>
        <p:txBody>
          <a:bodyPr wrap="square">
            <a:spAutoFit/>
          </a:bodyPr>
          <a:p>
            <a:pPr indent="0">
              <a:lnSpc>
                <a:spcPct val="110000"/>
              </a:lnSpc>
            </a:pPr>
            <a:r>
              <a:rPr lang="zh-CN" altLang="en-US" sz="1200" b="1">
                <a:solidFill>
                  <a:srgbClr val="C00000"/>
                </a:solidFill>
                <a:cs typeface="楷体_GB2312" charset="0"/>
              </a:rPr>
              <a:t>公示期间无异议</a:t>
            </a:r>
            <a:endParaRPr lang="zh-CN" altLang="en-US" sz="1200" b="1">
              <a:solidFill>
                <a:srgbClr val="C00000"/>
              </a:solidFill>
              <a:cs typeface="楷体_GB2312" charset="0"/>
            </a:endParaRPr>
          </a:p>
        </p:txBody>
      </p:sp>
      <p:sp>
        <p:nvSpPr>
          <p:cNvPr id="18" name="椭圆 17"/>
          <p:cNvSpPr/>
          <p:nvPr/>
        </p:nvSpPr>
        <p:spPr>
          <a:xfrm>
            <a:off x="10528935" y="4010025"/>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矩形 18"/>
          <p:cNvSpPr/>
          <p:nvPr/>
        </p:nvSpPr>
        <p:spPr>
          <a:xfrm>
            <a:off x="6422390" y="4655185"/>
            <a:ext cx="4943475" cy="1770380"/>
          </a:xfrm>
          <a:prstGeom prst="rect">
            <a:avLst/>
          </a:prstGeom>
          <a:noFill/>
          <a:ln w="28575">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6628765" y="5291455"/>
            <a:ext cx="2027555" cy="699135"/>
          </a:xfrm>
          <a:prstGeom prst="rect">
            <a:avLst/>
          </a:prstGeom>
          <a:noFill/>
          <a:ln w="9525">
            <a:noFill/>
          </a:ln>
        </p:spPr>
        <p:txBody>
          <a:bodyPr wrap="square">
            <a:spAutoFit/>
          </a:bodyPr>
          <a:p>
            <a:pPr indent="0">
              <a:lnSpc>
                <a:spcPct val="110000"/>
              </a:lnSpc>
            </a:pPr>
            <a:r>
              <a:rPr lang="zh-CN" sz="1200" b="1">
                <a:solidFill>
                  <a:srgbClr val="C00000"/>
                </a:solidFill>
                <a:cs typeface="楷体_GB2312" charset="0"/>
              </a:rPr>
              <a:t>同意委托。因韶关市无相关评委会，故需委托</a:t>
            </a:r>
            <a:r>
              <a:rPr lang="en-US" altLang="zh-CN" sz="1200" b="1">
                <a:solidFill>
                  <a:srgbClr val="C00000"/>
                </a:solidFill>
                <a:cs typeface="楷体_GB2312" charset="0"/>
              </a:rPr>
              <a:t>xxx</a:t>
            </a:r>
            <a:r>
              <a:rPr lang="zh-CN" altLang="en-US" sz="1200" b="1">
                <a:solidFill>
                  <a:srgbClr val="C00000"/>
                </a:solidFill>
                <a:cs typeface="楷体_GB2312" charset="0"/>
              </a:rPr>
              <a:t>（评委会全程）进行评审。</a:t>
            </a:r>
            <a:endParaRPr lang="zh-CN" altLang="en-US" sz="1200" b="1">
              <a:solidFill>
                <a:srgbClr val="C00000"/>
              </a:solidFill>
              <a:cs typeface="楷体_GB2312" charset="0"/>
            </a:endParaRPr>
          </a:p>
        </p:txBody>
      </p:sp>
      <p:sp>
        <p:nvSpPr>
          <p:cNvPr id="21" name="文本框 20"/>
          <p:cNvSpPr txBox="1"/>
          <p:nvPr/>
        </p:nvSpPr>
        <p:spPr>
          <a:xfrm>
            <a:off x="9580245" y="5494020"/>
            <a:ext cx="2027555" cy="294005"/>
          </a:xfrm>
          <a:prstGeom prst="rect">
            <a:avLst/>
          </a:prstGeom>
          <a:noFill/>
          <a:ln w="9525">
            <a:noFill/>
          </a:ln>
        </p:spPr>
        <p:txBody>
          <a:bodyPr wrap="square">
            <a:spAutoFit/>
          </a:bodyPr>
          <a:p>
            <a:pPr indent="0">
              <a:lnSpc>
                <a:spcPct val="110000"/>
              </a:lnSpc>
            </a:pPr>
            <a:r>
              <a:rPr lang="zh-CN" sz="1200" b="1">
                <a:solidFill>
                  <a:srgbClr val="C00000"/>
                </a:solidFill>
                <a:cs typeface="楷体_GB2312" charset="0"/>
              </a:rPr>
              <a:t>同意委托评审</a:t>
            </a:r>
            <a:endParaRPr lang="zh-CN" altLang="en-US" sz="1200" b="1">
              <a:solidFill>
                <a:srgbClr val="C00000"/>
              </a:solidFill>
              <a:cs typeface="楷体_GB2312" charset="0"/>
            </a:endParaRPr>
          </a:p>
        </p:txBody>
      </p:sp>
      <p:sp>
        <p:nvSpPr>
          <p:cNvPr id="23" name="标题 22"/>
          <p:cNvSpPr>
            <a:spLocks noGrp="1"/>
          </p:cNvSpPr>
          <p:nvPr>
            <p:ph type="title"/>
          </p:nvPr>
        </p:nvSpPr>
        <p:spPr>
          <a:xfrm>
            <a:off x="849630" y="79375"/>
            <a:ext cx="10515600" cy="1325563"/>
          </a:xfrm>
        </p:spPr>
        <p:txBody>
          <a:bodyPr/>
          <a:p>
            <a:pPr>
              <a:lnSpc>
                <a:spcPct val="130000"/>
              </a:lnSpc>
            </a:pPr>
            <a:r>
              <a:rPr lang="zh-CN" altLang="en-US" sz="2400" b="1">
                <a:solidFill>
                  <a:schemeClr val="bg1"/>
                </a:solidFill>
                <a:latin typeface="微软雅黑" panose="020B0503020204020204" charset="-122"/>
                <a:ea typeface="微软雅黑" panose="020B0503020204020204" charset="-122"/>
              </a:rPr>
              <a:t>表二：评审表</a:t>
            </a:r>
            <a:endParaRPr lang="zh-CN" altLang="en-US" sz="2400" b="1">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6525895" y="1189355"/>
            <a:ext cx="4658360" cy="1509395"/>
          </a:xfrm>
          <a:prstGeom prst="rect">
            <a:avLst/>
          </a:prstGeom>
          <a:noFill/>
          <a:ln w="9525">
            <a:noFill/>
          </a:ln>
        </p:spPr>
        <p:txBody>
          <a:bodyPr wrap="square">
            <a:spAutoFit/>
          </a:bodyPr>
          <a:p>
            <a:pPr indent="0">
              <a:lnSpc>
                <a:spcPct val="110000"/>
              </a:lnSpc>
            </a:pPr>
            <a:r>
              <a:rPr lang="en-US" altLang="zh-CN" sz="1200" b="1">
                <a:solidFill>
                  <a:schemeClr val="tx1">
                    <a:lumMod val="85000"/>
                    <a:lumOff val="15000"/>
                  </a:schemeClr>
                </a:solidFill>
                <a:cs typeface="楷体_GB2312" charset="0"/>
              </a:rPr>
              <a:t>        </a:t>
            </a:r>
            <a:r>
              <a:rPr lang="en-US" altLang="zh-CN" sz="1200" b="1">
                <a:solidFill>
                  <a:schemeClr val="bg2">
                    <a:lumMod val="75000"/>
                  </a:schemeClr>
                </a:solidFill>
                <a:cs typeface="楷体_GB2312" charset="0"/>
              </a:rPr>
              <a:t> </a:t>
            </a:r>
            <a:r>
              <a:rPr lang="zh-CN" altLang="en-US" sz="1200" b="1">
                <a:solidFill>
                  <a:schemeClr val="bg2">
                    <a:lumMod val="75000"/>
                  </a:schemeClr>
                </a:solidFill>
                <a:cs typeface="楷体_GB2312" charset="0"/>
              </a:rPr>
              <a:t>张三同志自任职以来，热爱党、热爱农业种植业，执行党的路线、方针、政策，团结同事，有强烈的事业心和责任感。他熟悉农业农村工作，农业种植基础扎实，多次获得市县级农业竞赛奖项。积极主动钻研业务，改革种植方法，取得效果良好。同时，经常在田间地头指导村民改进种植技术，在乡村群众中享有良好声誉。并及时总结，撰写论文。同意张三申报乡村工匠生产应用（种植技术）专业中级职称。</a:t>
            </a:r>
            <a:r>
              <a:rPr lang="zh-CN" altLang="en-US" sz="1200" b="1">
                <a:solidFill>
                  <a:srgbClr val="C00000"/>
                </a:solidFill>
                <a:cs typeface="楷体_GB2312" charset="0"/>
              </a:rPr>
              <a:t>（仅供参考）</a:t>
            </a:r>
            <a:endParaRPr lang="zh-CN" altLang="en-US" sz="1200" b="1">
              <a:solidFill>
                <a:srgbClr val="C00000"/>
              </a:solidFill>
              <a:cs typeface="楷体_GB2312" charset="0"/>
            </a:endParaRPr>
          </a:p>
        </p:txBody>
      </p:sp>
      <p:sp>
        <p:nvSpPr>
          <p:cNvPr id="6" name="文本框 5"/>
          <p:cNvSpPr txBox="1"/>
          <p:nvPr/>
        </p:nvSpPr>
        <p:spPr>
          <a:xfrm>
            <a:off x="6896100" y="5990590"/>
            <a:ext cx="711200" cy="294005"/>
          </a:xfrm>
          <a:prstGeom prst="rect">
            <a:avLst/>
          </a:prstGeom>
          <a:noFill/>
          <a:ln w="9525">
            <a:noFill/>
          </a:ln>
        </p:spPr>
        <p:txBody>
          <a:bodyPr wrap="square">
            <a:spAutoFit/>
          </a:bodyPr>
          <a:p>
            <a:pPr indent="0">
              <a:lnSpc>
                <a:spcPct val="110000"/>
              </a:lnSpc>
            </a:pPr>
            <a:r>
              <a:rPr lang="zh-CN" altLang="en-US" sz="1200" b="1">
                <a:solidFill>
                  <a:srgbClr val="C00000"/>
                </a:solidFill>
                <a:cs typeface="楷体_GB2312" charset="0"/>
              </a:rPr>
              <a:t>李丽</a:t>
            </a:r>
            <a:endParaRPr lang="zh-CN" altLang="en-US" sz="1200" b="1">
              <a:solidFill>
                <a:srgbClr val="C00000"/>
              </a:solidFill>
              <a:cs typeface="楷体_GB2312" charset="0"/>
            </a:endParaRPr>
          </a:p>
        </p:txBody>
      </p:sp>
      <p:sp>
        <p:nvSpPr>
          <p:cNvPr id="8" name="椭圆 7"/>
          <p:cNvSpPr/>
          <p:nvPr/>
        </p:nvSpPr>
        <p:spPr>
          <a:xfrm>
            <a:off x="8147685" y="5806440"/>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9378315" y="5990590"/>
            <a:ext cx="711200" cy="294005"/>
          </a:xfrm>
          <a:prstGeom prst="rect">
            <a:avLst/>
          </a:prstGeom>
          <a:noFill/>
          <a:ln w="9525">
            <a:noFill/>
          </a:ln>
        </p:spPr>
        <p:txBody>
          <a:bodyPr wrap="square">
            <a:spAutoFit/>
          </a:bodyPr>
          <a:p>
            <a:pPr indent="0">
              <a:lnSpc>
                <a:spcPct val="110000"/>
              </a:lnSpc>
            </a:pPr>
            <a:r>
              <a:rPr lang="zh-CN" altLang="en-US" sz="1200" b="1">
                <a:solidFill>
                  <a:srgbClr val="C00000"/>
                </a:solidFill>
                <a:cs typeface="楷体_GB2312" charset="0"/>
              </a:rPr>
              <a:t>肖山</a:t>
            </a:r>
            <a:endParaRPr lang="zh-CN" altLang="en-US" sz="1200" b="1">
              <a:solidFill>
                <a:srgbClr val="C00000"/>
              </a:solidFill>
              <a:cs typeface="楷体_GB2312" charset="0"/>
            </a:endParaRPr>
          </a:p>
        </p:txBody>
      </p:sp>
      <p:sp>
        <p:nvSpPr>
          <p:cNvPr id="22" name="椭圆 21"/>
          <p:cNvSpPr/>
          <p:nvPr/>
        </p:nvSpPr>
        <p:spPr>
          <a:xfrm>
            <a:off x="10528935" y="5788025"/>
            <a:ext cx="654685" cy="619125"/>
          </a:xfrm>
          <a:prstGeom prst="ellipse">
            <a:avLst/>
          </a:prstGeom>
          <a:noFill/>
          <a:ln>
            <a:solidFill>
              <a:srgbClr val="C0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文本框 30"/>
          <p:cNvSpPr txBox="1"/>
          <p:nvPr/>
        </p:nvSpPr>
        <p:spPr>
          <a:xfrm>
            <a:off x="1211580" y="1405255"/>
            <a:ext cx="2391410" cy="435610"/>
          </a:xfrm>
          <a:prstGeom prst="rect">
            <a:avLst/>
          </a:prstGeom>
          <a:noFill/>
        </p:spPr>
        <p:txBody>
          <a:bodyPr wrap="square" rtlCol="0" anchor="t">
            <a:spAutoFit/>
          </a:bodyPr>
          <a:p>
            <a:pPr algn="l">
              <a:lnSpc>
                <a:spcPct val="140000"/>
              </a:lnSpc>
            </a:pPr>
            <a:r>
              <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rPr>
              <a:t>第四页</a:t>
            </a:r>
            <a:endParaRPr lang="zh-CN" altLang="en-US" sz="1600">
              <a:solidFill>
                <a:schemeClr val="accent5">
                  <a:lumMod val="75000"/>
                </a:schemeClr>
              </a:solidFill>
              <a:latin typeface="方正小标宋简体" panose="02010601030101010101" charset="-122"/>
              <a:ea typeface="方正小标宋简体" panose="02010601030101010101" charset="-122"/>
              <a:cs typeface="方正小标宋简体" panose="02010601030101010101" charset="-122"/>
              <a:sym typeface="+mn-ea"/>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3969</Words>
  <Application>WPS 演示</Application>
  <PresentationFormat>宽屏</PresentationFormat>
  <Paragraphs>596</Paragraphs>
  <Slides>15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15</vt:i4>
      </vt:variant>
    </vt:vector>
  </HeadingPairs>
  <TitlesOfParts>
    <vt:vector size="27" baseType="lpstr">
      <vt:lpstr>Arial</vt:lpstr>
      <vt:lpstr>宋体</vt:lpstr>
      <vt:lpstr>Wingdings</vt:lpstr>
      <vt:lpstr>方正小标宋简体</vt:lpstr>
      <vt:lpstr>黑体</vt:lpstr>
      <vt:lpstr>微软雅黑</vt:lpstr>
      <vt:lpstr>楷体_GB2312</vt:lpstr>
      <vt:lpstr>Calibri</vt:lpstr>
      <vt:lpstr>Arial Unicode MS</vt:lpstr>
      <vt:lpstr>Calibri Light</vt:lpstr>
      <vt:lpstr>新宋体</vt:lpstr>
      <vt:lpstr>Office 主题</vt:lpstr>
      <vt:lpstr>乡村工匠专业送评材料 填写须知</vt:lpstr>
      <vt:lpstr>本次乡村工匠职称申报仍使用实行纸质材料与网上填报相结合的送审方式</vt:lpstr>
      <vt:lpstr>表一：送评材料目录单</vt:lpstr>
      <vt:lpstr>表二：评审表</vt:lpstr>
      <vt:lpstr>PowerPoint 演示文稿</vt:lpstr>
      <vt:lpstr>表二：评审表</vt:lpstr>
      <vt:lpstr>表二：评审表</vt:lpstr>
      <vt:lpstr>表二：评审表</vt:lpstr>
      <vt:lpstr>表二：评审表</vt:lpstr>
      <vt:lpstr>表二：评审表</vt:lpstr>
      <vt:lpstr>表二：评审表</vt:lpstr>
      <vt:lpstr>PowerPoint 演示文稿</vt:lpstr>
      <vt:lpstr>表四：证书证明材料</vt:lpstr>
      <vt:lpstr>表四：证书证明材料</vt:lpstr>
      <vt:lpstr>表五：评前公示情况表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曾心怡</dc:creator>
  <cp:lastModifiedBy>曾心怡</cp:lastModifiedBy>
  <cp:revision>27</cp:revision>
  <dcterms:created xsi:type="dcterms:W3CDTF">2021-10-15T01:09:00Z</dcterms:created>
  <dcterms:modified xsi:type="dcterms:W3CDTF">2021-10-20T07:48:45Z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2052-10.8.2.7119</vt:lpwstr>
  </property>
</Properties>
</file>